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113" saveSubsetFonts="1">
  <p:sldMasterIdLst>
    <p:sldMasterId id="2147483780" r:id="rId1"/>
  </p:sldMasterIdLst>
  <p:notesMasterIdLst>
    <p:notesMasterId r:id="rId24"/>
  </p:notesMasterIdLst>
  <p:handoutMasterIdLst>
    <p:handoutMasterId r:id="rId25"/>
  </p:handoutMasterIdLst>
  <p:sldIdLst>
    <p:sldId id="292" r:id="rId2"/>
    <p:sldId id="312" r:id="rId3"/>
    <p:sldId id="293" r:id="rId4"/>
    <p:sldId id="294" r:id="rId5"/>
    <p:sldId id="295" r:id="rId6"/>
    <p:sldId id="296" r:id="rId7"/>
    <p:sldId id="297" r:id="rId8"/>
    <p:sldId id="298" r:id="rId9"/>
    <p:sldId id="313" r:id="rId10"/>
    <p:sldId id="299" r:id="rId11"/>
    <p:sldId id="300" r:id="rId12"/>
    <p:sldId id="301" r:id="rId13"/>
    <p:sldId id="302" r:id="rId14"/>
    <p:sldId id="303" r:id="rId15"/>
    <p:sldId id="304" r:id="rId16"/>
    <p:sldId id="305" r:id="rId17"/>
    <p:sldId id="306" r:id="rId18"/>
    <p:sldId id="307" r:id="rId19"/>
    <p:sldId id="309" r:id="rId20"/>
    <p:sldId id="308" r:id="rId21"/>
    <p:sldId id="310" r:id="rId22"/>
    <p:sldId id="311" r:id="rId23"/>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7" d="100"/>
          <a:sy n="127" d="100"/>
        </p:scale>
        <p:origin x="-1128" y="-90"/>
      </p:cViewPr>
      <p:guideLst>
        <p:guide orient="horz" pos="2160"/>
        <p:guide pos="2880"/>
      </p:guideLst>
    </p:cSldViewPr>
  </p:slideViewPr>
  <p:notesTextViewPr>
    <p:cViewPr>
      <p:scale>
        <a:sx n="1" d="1"/>
        <a:sy n="1" d="1"/>
      </p:scale>
      <p:origin x="0" y="0"/>
    </p:cViewPr>
  </p:notesTextViewPr>
  <p:notesViewPr>
    <p:cSldViewPr>
      <p:cViewPr varScale="1">
        <p:scale>
          <a:sx n="49" d="100"/>
          <a:sy n="49" d="100"/>
        </p:scale>
        <p:origin x="-205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588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EBA3AF-DBE7-4965-AB71-63583C6FC9DB}" type="datetimeFigureOut">
              <a:rPr kumimoji="1" lang="ja-JP" altLang="en-US" smtClean="0"/>
              <a:t>2017/3/24</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C150C3-A66E-43D3-ADD4-A68C930746D6}" type="slidenum">
              <a:rPr kumimoji="1" lang="ja-JP" altLang="en-US" smtClean="0"/>
              <a:t>‹#›</a:t>
            </a:fld>
            <a:endParaRPr kumimoji="1" lang="ja-JP" altLang="en-US"/>
          </a:p>
        </p:txBody>
      </p:sp>
    </p:spTree>
    <p:extLst>
      <p:ext uri="{BB962C8B-B14F-4D97-AF65-F5344CB8AC3E}">
        <p14:creationId xmlns:p14="http://schemas.microsoft.com/office/powerpoint/2010/main" val="194522887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B9B57F2-9273-4410-BD03-350EDBFD68CC}" type="slidenum">
              <a:rPr lang="ja-JP" altLang="en-US" smtClean="0">
                <a:solidFill>
                  <a:prstClr val="black"/>
                </a:solidFill>
              </a:rPr>
              <a:pPr/>
              <a:t>113</a:t>
            </a:fld>
            <a:endParaRPr lang="ja-JP" altLang="en-US">
              <a:solidFill>
                <a:prstClr val="black"/>
              </a:solidFill>
            </a:endParaRPr>
          </a:p>
        </p:txBody>
      </p:sp>
    </p:spTree>
    <p:extLst>
      <p:ext uri="{BB962C8B-B14F-4D97-AF65-F5344CB8AC3E}">
        <p14:creationId xmlns:p14="http://schemas.microsoft.com/office/powerpoint/2010/main" val="504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A6E5E6-2D87-4845-A1BA-4535EF336B18}" type="slidenum">
              <a:rPr lang="ja-JP" altLang="en-US" smtClean="0">
                <a:solidFill>
                  <a:prstClr val="black"/>
                </a:solidFill>
              </a:rPr>
              <a:pPr/>
              <a:t>125</a:t>
            </a:fld>
            <a:endParaRPr lang="ja-JP" altLang="en-US">
              <a:solidFill>
                <a:prstClr val="black"/>
              </a:solidFill>
            </a:endParaRPr>
          </a:p>
        </p:txBody>
      </p:sp>
    </p:spTree>
    <p:extLst>
      <p:ext uri="{BB962C8B-B14F-4D97-AF65-F5344CB8AC3E}">
        <p14:creationId xmlns:p14="http://schemas.microsoft.com/office/powerpoint/2010/main" val="360441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4D6F0B04-D67B-4C15-80DD-9D2110A49386}" type="datetime1">
              <a:rPr lang="ja-JP" altLang="en-US" smtClean="0">
                <a:solidFill>
                  <a:prstClr val="black">
                    <a:tint val="75000"/>
                  </a:prstClr>
                </a:solidFill>
              </a:rPr>
              <a:t>2017/3/24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5822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57DD223-496B-499A-825D-7FF8C94E7AEC}" type="datetime1">
              <a:rPr lang="ja-JP" altLang="en-US" smtClean="0">
                <a:solidFill>
                  <a:prstClr val="black">
                    <a:tint val="75000"/>
                  </a:prstClr>
                </a:solidFill>
              </a:rPr>
              <a:t>2017/3/24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sz="2000"/>
            </a:lvl1p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65173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E2D8A85-9B0A-4234-AB62-B894283991FB}" type="datetime1">
              <a:rPr lang="ja-JP" altLang="en-US" smtClean="0">
                <a:solidFill>
                  <a:prstClr val="black">
                    <a:tint val="75000"/>
                  </a:prstClr>
                </a:solidFill>
              </a:rPr>
              <a:t>2017/3/24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sz="2000"/>
            </a:lvl1p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19314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34BE776A-3D28-4CCD-9C85-47B0EF1957E9}" type="datetime1">
              <a:rPr lang="ja-JP" altLang="en-US" smtClean="0">
                <a:solidFill>
                  <a:prstClr val="black">
                    <a:tint val="75000"/>
                  </a:prstClr>
                </a:solidFill>
              </a:rPr>
              <a:t>2017/3/24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161225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4152A61D-35D5-43D2-BF26-C0AE54CE8EA2}" type="datetime1">
              <a:rPr lang="ja-JP" altLang="en-US" smtClean="0">
                <a:solidFill>
                  <a:prstClr val="black">
                    <a:tint val="75000"/>
                  </a:prstClr>
                </a:solidFill>
              </a:rPr>
              <a:t>2017/3/24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93956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CCA19C54-304C-4ED7-AA5D-905534B7D327}" type="datetime1">
              <a:rPr lang="ja-JP" altLang="en-US" smtClean="0">
                <a:solidFill>
                  <a:prstClr val="black">
                    <a:tint val="75000"/>
                  </a:prstClr>
                </a:solidFill>
              </a:rPr>
              <a:t>2017/3/24</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98677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AAD78BD0-3C1F-4979-8851-3AA730F75778}" type="datetime1">
              <a:rPr lang="ja-JP" altLang="en-US" smtClean="0">
                <a:solidFill>
                  <a:prstClr val="black">
                    <a:tint val="75000"/>
                  </a:prstClr>
                </a:solidFill>
              </a:rPr>
              <a:t>2017/3/24</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08613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84153B0F-ECE7-47FB-8D05-4F4C5742ACCB}" type="datetime1">
              <a:rPr lang="ja-JP" altLang="en-US" smtClean="0">
                <a:solidFill>
                  <a:prstClr val="black">
                    <a:tint val="75000"/>
                  </a:prstClr>
                </a:solidFill>
              </a:rPr>
              <a:t>2017/3/24</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98128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19F8AEE-3567-41D5-B3E0-5E7451343F23}" type="datetime1">
              <a:rPr lang="ja-JP" altLang="en-US" smtClean="0">
                <a:solidFill>
                  <a:prstClr val="black">
                    <a:tint val="75000"/>
                  </a:prstClr>
                </a:solidFill>
              </a:rPr>
              <a:t>2017/3/24</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a:xfrm>
            <a:off x="468000" y="6375600"/>
            <a:ext cx="8218800" cy="365125"/>
          </a:xfrm>
        </p:spPr>
        <p:txBody>
          <a:bodyPr/>
          <a:lstStyle>
            <a:lvl1pPr>
              <a:defRPr sz="2000">
                <a:latin typeface="+mn-ea"/>
                <a:ea typeface="+mn-ea"/>
              </a:defRPr>
            </a:lvl1pPr>
          </a:lstStyle>
          <a:p>
            <a:fld id="{EC2258F2-9678-4A3A-A23E-BAED14116D12}"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4279202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04977C58-9E22-4D5B-87C6-C92A942F8BAD}" type="datetime1">
              <a:rPr lang="ja-JP" altLang="en-US" smtClean="0">
                <a:solidFill>
                  <a:prstClr val="black">
                    <a:tint val="75000"/>
                  </a:prstClr>
                </a:solidFill>
              </a:rPr>
              <a:t>2017/3/24</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lvl1pPr>
              <a:defRPr sz="2000"/>
            </a:lvl1p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53917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F2C81043-192A-464E-A883-EF5F97F9D33A}" type="datetime1">
              <a:rPr lang="ja-JP" altLang="en-US" smtClean="0">
                <a:solidFill>
                  <a:prstClr val="black">
                    <a:tint val="75000"/>
                  </a:prstClr>
                </a:solidFill>
              </a:rPr>
              <a:t>2017/3/24</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lvl1pPr>
              <a:defRPr sz="2000"/>
            </a:lvl1p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50651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3DAECF-15E4-4C34-A41D-FAED5CA5C229}" type="datetime1">
              <a:rPr lang="ja-JP" altLang="en-US" smtClean="0">
                <a:solidFill>
                  <a:prstClr val="black">
                    <a:tint val="75000"/>
                  </a:prstClr>
                </a:solidFill>
              </a:rPr>
              <a:t>2017/3/24</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37161345"/>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2.emf"/></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角丸四角形 2"/>
          <p:cNvSpPr/>
          <p:nvPr/>
        </p:nvSpPr>
        <p:spPr>
          <a:xfrm>
            <a:off x="545378" y="935211"/>
            <a:ext cx="7978113" cy="5040560"/>
          </a:xfrm>
          <a:prstGeom prst="roundRect">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3200" dirty="0">
                <a:solidFill>
                  <a:prstClr val="white"/>
                </a:solidFill>
                <a:latin typeface="+mj-ea"/>
                <a:ea typeface="+mj-ea"/>
              </a:rPr>
              <a:t>コンバイン事故の４つの特徴</a:t>
            </a:r>
          </a:p>
        </p:txBody>
      </p:sp>
      <p:sp>
        <p:nvSpPr>
          <p:cNvPr id="5" name="角丸四角形 4"/>
          <p:cNvSpPr/>
          <p:nvPr/>
        </p:nvSpPr>
        <p:spPr>
          <a:xfrm>
            <a:off x="545378" y="1810258"/>
            <a:ext cx="7978113" cy="4355045"/>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dirty="0">
              <a:solidFill>
                <a:prstClr val="white"/>
              </a:solidFill>
              <a:latin typeface="+mj-ea"/>
              <a:ea typeface="+mj-ea"/>
            </a:endParaRPr>
          </a:p>
        </p:txBody>
      </p:sp>
      <p:sp>
        <p:nvSpPr>
          <p:cNvPr id="8" name="テキスト ボックス 7"/>
          <p:cNvSpPr txBox="1"/>
          <p:nvPr/>
        </p:nvSpPr>
        <p:spPr>
          <a:xfrm>
            <a:off x="1259211" y="1996098"/>
            <a:ext cx="429926" cy="523220"/>
          </a:xfrm>
          <a:prstGeom prst="rect">
            <a:avLst/>
          </a:prstGeom>
          <a:solidFill>
            <a:schemeClr val="accent3"/>
          </a:solidFill>
        </p:spPr>
        <p:txBody>
          <a:bodyPr wrap="none" rtlCol="0">
            <a:spAutoFit/>
          </a:bodyPr>
          <a:lstStyle/>
          <a:p>
            <a:r>
              <a:rPr lang="ja-JP" altLang="en-US" sz="2800" dirty="0">
                <a:solidFill>
                  <a:prstClr val="white"/>
                </a:solidFill>
                <a:latin typeface="+mj-ea"/>
                <a:ea typeface="+mj-ea"/>
              </a:rPr>
              <a:t>１</a:t>
            </a:r>
          </a:p>
        </p:txBody>
      </p:sp>
      <p:sp>
        <p:nvSpPr>
          <p:cNvPr id="11" name="テキスト ボックス 10"/>
          <p:cNvSpPr txBox="1"/>
          <p:nvPr/>
        </p:nvSpPr>
        <p:spPr>
          <a:xfrm>
            <a:off x="1259211" y="3004210"/>
            <a:ext cx="429926" cy="523220"/>
          </a:xfrm>
          <a:prstGeom prst="rect">
            <a:avLst/>
          </a:prstGeom>
          <a:solidFill>
            <a:schemeClr val="accent3"/>
          </a:solidFill>
        </p:spPr>
        <p:txBody>
          <a:bodyPr wrap="none" rtlCol="0">
            <a:spAutoFit/>
          </a:bodyPr>
          <a:lstStyle/>
          <a:p>
            <a:r>
              <a:rPr lang="ja-JP" altLang="en-US" sz="2800" dirty="0">
                <a:solidFill>
                  <a:prstClr val="white"/>
                </a:solidFill>
                <a:latin typeface="+mj-ea"/>
                <a:ea typeface="+mj-ea"/>
              </a:rPr>
              <a:t>２</a:t>
            </a:r>
          </a:p>
        </p:txBody>
      </p:sp>
      <p:sp>
        <p:nvSpPr>
          <p:cNvPr id="12" name="テキスト ボックス 11"/>
          <p:cNvSpPr txBox="1"/>
          <p:nvPr/>
        </p:nvSpPr>
        <p:spPr>
          <a:xfrm>
            <a:off x="1259211" y="3988320"/>
            <a:ext cx="429926" cy="523220"/>
          </a:xfrm>
          <a:prstGeom prst="rect">
            <a:avLst/>
          </a:prstGeom>
          <a:solidFill>
            <a:schemeClr val="accent3"/>
          </a:solidFill>
        </p:spPr>
        <p:txBody>
          <a:bodyPr wrap="none" rtlCol="0">
            <a:spAutoFit/>
          </a:bodyPr>
          <a:lstStyle/>
          <a:p>
            <a:r>
              <a:rPr lang="ja-JP" altLang="en-US" sz="2800" dirty="0">
                <a:solidFill>
                  <a:prstClr val="white"/>
                </a:solidFill>
                <a:latin typeface="+mj-ea"/>
                <a:ea typeface="+mj-ea"/>
              </a:rPr>
              <a:t>３</a:t>
            </a:r>
          </a:p>
        </p:txBody>
      </p:sp>
      <p:sp>
        <p:nvSpPr>
          <p:cNvPr id="13" name="テキスト ボックス 12"/>
          <p:cNvSpPr txBox="1"/>
          <p:nvPr/>
        </p:nvSpPr>
        <p:spPr>
          <a:xfrm>
            <a:off x="1259211" y="4929262"/>
            <a:ext cx="429926" cy="523220"/>
          </a:xfrm>
          <a:prstGeom prst="rect">
            <a:avLst/>
          </a:prstGeom>
          <a:solidFill>
            <a:schemeClr val="accent3"/>
          </a:solidFill>
        </p:spPr>
        <p:txBody>
          <a:bodyPr wrap="none" rtlCol="0">
            <a:spAutoFit/>
          </a:bodyPr>
          <a:lstStyle/>
          <a:p>
            <a:r>
              <a:rPr lang="ja-JP" altLang="en-US" sz="2800" dirty="0">
                <a:solidFill>
                  <a:prstClr val="white"/>
                </a:solidFill>
                <a:latin typeface="+mj-ea"/>
                <a:ea typeface="+mj-ea"/>
              </a:rPr>
              <a:t>４</a:t>
            </a:r>
          </a:p>
        </p:txBody>
      </p:sp>
      <p:sp>
        <p:nvSpPr>
          <p:cNvPr id="14" name="テキスト ボックス 13"/>
          <p:cNvSpPr txBox="1"/>
          <p:nvPr/>
        </p:nvSpPr>
        <p:spPr>
          <a:xfrm>
            <a:off x="1689137" y="1996098"/>
            <a:ext cx="4491935" cy="523220"/>
          </a:xfrm>
          <a:prstGeom prst="rect">
            <a:avLst/>
          </a:prstGeom>
          <a:noFill/>
        </p:spPr>
        <p:txBody>
          <a:bodyPr wrap="none" rtlCol="0">
            <a:spAutoFit/>
          </a:bodyPr>
          <a:lstStyle/>
          <a:p>
            <a:r>
              <a:rPr lang="ja-JP" altLang="en-US" sz="2800" dirty="0">
                <a:solidFill>
                  <a:prstClr val="black"/>
                </a:solidFill>
                <a:latin typeface="+mj-ea"/>
                <a:ea typeface="+mj-ea"/>
              </a:rPr>
              <a:t>移動・走行中の事故（</a:t>
            </a:r>
            <a:r>
              <a:rPr lang="en-US" altLang="ja-JP" sz="2800" dirty="0">
                <a:solidFill>
                  <a:prstClr val="black"/>
                </a:solidFill>
                <a:latin typeface="+mj-ea"/>
                <a:ea typeface="+mj-ea"/>
              </a:rPr>
              <a:t>34.7%</a:t>
            </a:r>
            <a:r>
              <a:rPr lang="ja-JP" altLang="en-US" sz="2800" dirty="0">
                <a:solidFill>
                  <a:prstClr val="black"/>
                </a:solidFill>
                <a:latin typeface="+mj-ea"/>
                <a:ea typeface="+mj-ea"/>
              </a:rPr>
              <a:t>）</a:t>
            </a:r>
          </a:p>
        </p:txBody>
      </p:sp>
      <p:sp>
        <p:nvSpPr>
          <p:cNvPr id="9" name="テキスト ボックス 8"/>
          <p:cNvSpPr txBox="1"/>
          <p:nvPr/>
        </p:nvSpPr>
        <p:spPr>
          <a:xfrm>
            <a:off x="1763267" y="2428146"/>
            <a:ext cx="3127779" cy="584775"/>
          </a:xfrm>
          <a:prstGeom prst="rect">
            <a:avLst/>
          </a:prstGeom>
          <a:noFill/>
        </p:spPr>
        <p:txBody>
          <a:bodyPr wrap="none" rtlCol="0">
            <a:spAutoFit/>
          </a:bodyPr>
          <a:lstStyle/>
          <a:p>
            <a:r>
              <a:rPr lang="ja-JP" altLang="en-US" sz="1600" dirty="0">
                <a:solidFill>
                  <a:srgbClr val="4F81BD">
                    <a:lumMod val="75000"/>
                  </a:srgbClr>
                </a:solidFill>
                <a:latin typeface="+mj-ea"/>
                <a:ea typeface="+mj-ea"/>
              </a:rPr>
              <a:t>●後退時に確認不足で</a:t>
            </a:r>
            <a:endParaRPr lang="en-US" altLang="ja-JP" sz="1600" dirty="0">
              <a:solidFill>
                <a:srgbClr val="4F81BD">
                  <a:lumMod val="75000"/>
                </a:srgbClr>
              </a:solidFill>
              <a:latin typeface="+mj-ea"/>
              <a:ea typeface="+mj-ea"/>
            </a:endParaRPr>
          </a:p>
          <a:p>
            <a:r>
              <a:rPr lang="ja-JP" altLang="en-US" sz="1600" dirty="0">
                <a:solidFill>
                  <a:srgbClr val="FF0000"/>
                </a:solidFill>
                <a:latin typeface="+mj-ea"/>
                <a:ea typeface="+mj-ea"/>
              </a:rPr>
              <a:t>⇒</a:t>
            </a:r>
            <a:r>
              <a:rPr lang="ja-JP" altLang="en-US" sz="1600" dirty="0">
                <a:solidFill>
                  <a:srgbClr val="4F81BD">
                    <a:lumMod val="75000"/>
                  </a:srgbClr>
                </a:solidFill>
                <a:latin typeface="+mj-ea"/>
                <a:ea typeface="+mj-ea"/>
              </a:rPr>
              <a:t>補助者による誘導、合図の確認</a:t>
            </a:r>
          </a:p>
        </p:txBody>
      </p:sp>
      <p:sp>
        <p:nvSpPr>
          <p:cNvPr id="16" name="テキスト ボックス 15"/>
          <p:cNvSpPr txBox="1"/>
          <p:nvPr/>
        </p:nvSpPr>
        <p:spPr>
          <a:xfrm>
            <a:off x="1689137" y="2983368"/>
            <a:ext cx="5873724" cy="954107"/>
          </a:xfrm>
          <a:prstGeom prst="rect">
            <a:avLst/>
          </a:prstGeom>
          <a:noFill/>
        </p:spPr>
        <p:txBody>
          <a:bodyPr wrap="none" rtlCol="0">
            <a:spAutoFit/>
          </a:bodyPr>
          <a:lstStyle/>
          <a:p>
            <a:r>
              <a:rPr lang="ja-JP" altLang="en-US" sz="2800" dirty="0">
                <a:solidFill>
                  <a:prstClr val="black"/>
                </a:solidFill>
                <a:latin typeface="+mj-ea"/>
                <a:ea typeface="+mj-ea"/>
              </a:rPr>
              <a:t>作業中</a:t>
            </a:r>
            <a:r>
              <a:rPr lang="ja-JP" altLang="en-US" sz="2800" dirty="0" smtClean="0">
                <a:solidFill>
                  <a:prstClr val="black"/>
                </a:solidFill>
                <a:latin typeface="+mj-ea"/>
                <a:ea typeface="+mj-ea"/>
              </a:rPr>
              <a:t>の詰まり</a:t>
            </a:r>
            <a:r>
              <a:rPr lang="ja-JP" altLang="en-US" sz="2800" dirty="0">
                <a:solidFill>
                  <a:prstClr val="black"/>
                </a:solidFill>
                <a:latin typeface="+mj-ea"/>
                <a:ea typeface="+mj-ea"/>
              </a:rPr>
              <a:t>除去時の事故（</a:t>
            </a:r>
            <a:r>
              <a:rPr lang="en-US" altLang="ja-JP" sz="2800" dirty="0">
                <a:solidFill>
                  <a:prstClr val="black"/>
                </a:solidFill>
                <a:latin typeface="+mj-ea"/>
                <a:ea typeface="+mj-ea"/>
              </a:rPr>
              <a:t>20.4%</a:t>
            </a:r>
            <a:r>
              <a:rPr lang="ja-JP" altLang="en-US" sz="2800" dirty="0">
                <a:solidFill>
                  <a:prstClr val="black"/>
                </a:solidFill>
                <a:latin typeface="+mj-ea"/>
                <a:ea typeface="+mj-ea"/>
              </a:rPr>
              <a:t>）</a:t>
            </a:r>
          </a:p>
          <a:p>
            <a:endParaRPr lang="ja-JP" altLang="en-US" sz="2800" dirty="0">
              <a:solidFill>
                <a:prstClr val="black"/>
              </a:solidFill>
              <a:latin typeface="+mj-ea"/>
              <a:ea typeface="+mj-ea"/>
            </a:endParaRPr>
          </a:p>
        </p:txBody>
      </p:sp>
      <p:sp>
        <p:nvSpPr>
          <p:cNvPr id="17" name="テキスト ボックス 16"/>
          <p:cNvSpPr txBox="1"/>
          <p:nvPr/>
        </p:nvSpPr>
        <p:spPr>
          <a:xfrm>
            <a:off x="1763267" y="3403485"/>
            <a:ext cx="2731838" cy="584775"/>
          </a:xfrm>
          <a:prstGeom prst="rect">
            <a:avLst/>
          </a:prstGeom>
          <a:noFill/>
        </p:spPr>
        <p:txBody>
          <a:bodyPr wrap="none" rtlCol="0">
            <a:spAutoFit/>
          </a:bodyPr>
          <a:lstStyle/>
          <a:p>
            <a:r>
              <a:rPr lang="ja-JP" altLang="en-US" sz="1600" dirty="0">
                <a:solidFill>
                  <a:srgbClr val="4F81BD">
                    <a:lumMod val="75000"/>
                  </a:srgbClr>
                </a:solidFill>
                <a:latin typeface="+mj-ea"/>
                <a:ea typeface="+mj-ea"/>
              </a:rPr>
              <a:t>●機械を止めず</a:t>
            </a:r>
            <a:r>
              <a:rPr lang="ja-JP" altLang="en-US" sz="1600" dirty="0" smtClean="0">
                <a:solidFill>
                  <a:srgbClr val="4F81BD">
                    <a:lumMod val="75000"/>
                  </a:srgbClr>
                </a:solidFill>
                <a:latin typeface="+mj-ea"/>
                <a:ea typeface="+mj-ea"/>
              </a:rPr>
              <a:t>に詰まり除去</a:t>
            </a:r>
            <a:endParaRPr lang="en-US" altLang="ja-JP" sz="1600" dirty="0">
              <a:solidFill>
                <a:srgbClr val="4F81BD">
                  <a:lumMod val="75000"/>
                </a:srgbClr>
              </a:solidFill>
              <a:latin typeface="+mj-ea"/>
              <a:ea typeface="+mj-ea"/>
            </a:endParaRPr>
          </a:p>
          <a:p>
            <a:r>
              <a:rPr lang="ja-JP" altLang="en-US" sz="1600" dirty="0">
                <a:solidFill>
                  <a:srgbClr val="FF0000"/>
                </a:solidFill>
                <a:latin typeface="+mj-ea"/>
                <a:ea typeface="+mj-ea"/>
              </a:rPr>
              <a:t>⇒</a:t>
            </a:r>
            <a:r>
              <a:rPr lang="ja-JP" altLang="en-US" sz="1600" dirty="0">
                <a:solidFill>
                  <a:srgbClr val="4F81BD">
                    <a:lumMod val="75000"/>
                  </a:srgbClr>
                </a:solidFill>
                <a:latin typeface="+mj-ea"/>
                <a:ea typeface="+mj-ea"/>
              </a:rPr>
              <a:t>エンジン停止の徹底</a:t>
            </a:r>
          </a:p>
        </p:txBody>
      </p:sp>
      <p:sp>
        <p:nvSpPr>
          <p:cNvPr id="18" name="テキスト ボックス 17"/>
          <p:cNvSpPr txBox="1"/>
          <p:nvPr/>
        </p:nvSpPr>
        <p:spPr>
          <a:xfrm>
            <a:off x="1689137" y="3988260"/>
            <a:ext cx="4491935" cy="954107"/>
          </a:xfrm>
          <a:prstGeom prst="rect">
            <a:avLst/>
          </a:prstGeom>
          <a:noFill/>
        </p:spPr>
        <p:txBody>
          <a:bodyPr wrap="none" rtlCol="0">
            <a:spAutoFit/>
          </a:bodyPr>
          <a:lstStyle/>
          <a:p>
            <a:r>
              <a:rPr lang="ja-JP" altLang="en-US" sz="2800" dirty="0">
                <a:solidFill>
                  <a:prstClr val="black"/>
                </a:solidFill>
                <a:latin typeface="+mj-ea"/>
                <a:ea typeface="+mj-ea"/>
              </a:rPr>
              <a:t>点検・整備中の事故（</a:t>
            </a:r>
            <a:r>
              <a:rPr lang="en-US" altLang="ja-JP" sz="2800" dirty="0">
                <a:solidFill>
                  <a:prstClr val="black"/>
                </a:solidFill>
                <a:latin typeface="+mj-ea"/>
                <a:ea typeface="+mj-ea"/>
              </a:rPr>
              <a:t>16.8%</a:t>
            </a:r>
            <a:r>
              <a:rPr lang="ja-JP" altLang="en-US" sz="2800" dirty="0">
                <a:solidFill>
                  <a:prstClr val="black"/>
                </a:solidFill>
                <a:latin typeface="+mj-ea"/>
                <a:ea typeface="+mj-ea"/>
              </a:rPr>
              <a:t>）</a:t>
            </a:r>
          </a:p>
          <a:p>
            <a:endParaRPr lang="ja-JP" altLang="en-US" sz="2800" dirty="0">
              <a:solidFill>
                <a:prstClr val="black"/>
              </a:solidFill>
              <a:latin typeface="+mj-ea"/>
              <a:ea typeface="+mj-ea"/>
            </a:endParaRPr>
          </a:p>
        </p:txBody>
      </p:sp>
      <p:sp>
        <p:nvSpPr>
          <p:cNvPr id="19" name="テキスト ボックス 18"/>
          <p:cNvSpPr txBox="1"/>
          <p:nvPr/>
        </p:nvSpPr>
        <p:spPr>
          <a:xfrm>
            <a:off x="1763267" y="4435659"/>
            <a:ext cx="3100529" cy="584775"/>
          </a:xfrm>
          <a:prstGeom prst="rect">
            <a:avLst/>
          </a:prstGeom>
          <a:noFill/>
        </p:spPr>
        <p:txBody>
          <a:bodyPr wrap="none" rtlCol="0">
            <a:spAutoFit/>
          </a:bodyPr>
          <a:lstStyle/>
          <a:p>
            <a:r>
              <a:rPr lang="ja-JP" altLang="en-US" sz="1600" dirty="0">
                <a:solidFill>
                  <a:srgbClr val="4F81BD">
                    <a:lumMod val="75000"/>
                  </a:srgbClr>
                </a:solidFill>
                <a:latin typeface="+mj-ea"/>
                <a:ea typeface="+mj-ea"/>
              </a:rPr>
              <a:t>●回転部への注油</a:t>
            </a:r>
            <a:r>
              <a:rPr lang="ja-JP" altLang="en-US" sz="1600" dirty="0" smtClean="0">
                <a:solidFill>
                  <a:srgbClr val="4F81BD">
                    <a:lumMod val="75000"/>
                  </a:srgbClr>
                </a:solidFill>
                <a:latin typeface="+mj-ea"/>
                <a:ea typeface="+mj-ea"/>
              </a:rPr>
              <a:t>、詰まり除去</a:t>
            </a:r>
            <a:r>
              <a:rPr lang="ja-JP" altLang="en-US" sz="1600" dirty="0">
                <a:solidFill>
                  <a:srgbClr val="4F81BD">
                    <a:lumMod val="75000"/>
                  </a:srgbClr>
                </a:solidFill>
                <a:latin typeface="+mj-ea"/>
                <a:ea typeface="+mj-ea"/>
              </a:rPr>
              <a:t>で</a:t>
            </a:r>
            <a:endParaRPr lang="en-US" altLang="ja-JP" sz="1600" dirty="0">
              <a:solidFill>
                <a:srgbClr val="4F81BD">
                  <a:lumMod val="75000"/>
                </a:srgbClr>
              </a:solidFill>
              <a:latin typeface="+mj-ea"/>
              <a:ea typeface="+mj-ea"/>
            </a:endParaRPr>
          </a:p>
          <a:p>
            <a:r>
              <a:rPr lang="ja-JP" altLang="en-US" sz="1600" dirty="0">
                <a:solidFill>
                  <a:srgbClr val="FF0000"/>
                </a:solidFill>
                <a:latin typeface="+mj-ea"/>
                <a:ea typeface="+mj-ea"/>
              </a:rPr>
              <a:t>⇒</a:t>
            </a:r>
            <a:r>
              <a:rPr lang="ja-JP" altLang="en-US" sz="1600" dirty="0">
                <a:solidFill>
                  <a:srgbClr val="4F81BD">
                    <a:lumMod val="75000"/>
                  </a:srgbClr>
                </a:solidFill>
                <a:latin typeface="+mj-ea"/>
                <a:ea typeface="+mj-ea"/>
              </a:rPr>
              <a:t>作業手順の順守</a:t>
            </a:r>
          </a:p>
        </p:txBody>
      </p:sp>
      <p:sp>
        <p:nvSpPr>
          <p:cNvPr id="20" name="テキスト ボックス 19"/>
          <p:cNvSpPr txBox="1"/>
          <p:nvPr/>
        </p:nvSpPr>
        <p:spPr>
          <a:xfrm>
            <a:off x="1689137" y="4929262"/>
            <a:ext cx="4923143" cy="954107"/>
          </a:xfrm>
          <a:prstGeom prst="rect">
            <a:avLst/>
          </a:prstGeom>
          <a:noFill/>
        </p:spPr>
        <p:txBody>
          <a:bodyPr wrap="none" rtlCol="0">
            <a:spAutoFit/>
          </a:bodyPr>
          <a:lstStyle/>
          <a:p>
            <a:r>
              <a:rPr lang="ja-JP" altLang="en-US" sz="2800" dirty="0">
                <a:solidFill>
                  <a:prstClr val="black"/>
                </a:solidFill>
                <a:latin typeface="+mj-ea"/>
                <a:ea typeface="+mj-ea"/>
              </a:rPr>
              <a:t>手こぎ作業の際の事故（</a:t>
            </a:r>
            <a:r>
              <a:rPr lang="en-US" altLang="ja-JP" sz="2800" dirty="0">
                <a:solidFill>
                  <a:prstClr val="black"/>
                </a:solidFill>
                <a:latin typeface="+mj-ea"/>
                <a:ea typeface="+mj-ea"/>
              </a:rPr>
              <a:t>14.3%</a:t>
            </a:r>
            <a:r>
              <a:rPr lang="ja-JP" altLang="en-US" sz="2800" dirty="0">
                <a:solidFill>
                  <a:prstClr val="black"/>
                </a:solidFill>
                <a:latin typeface="+mj-ea"/>
                <a:ea typeface="+mj-ea"/>
              </a:rPr>
              <a:t>）</a:t>
            </a:r>
          </a:p>
          <a:p>
            <a:endParaRPr lang="ja-JP" altLang="en-US" sz="2800" dirty="0">
              <a:solidFill>
                <a:prstClr val="black"/>
              </a:solidFill>
              <a:latin typeface="+mj-ea"/>
              <a:ea typeface="+mj-ea"/>
            </a:endParaRPr>
          </a:p>
        </p:txBody>
      </p:sp>
      <p:sp>
        <p:nvSpPr>
          <p:cNvPr id="21" name="テキスト ボックス 20"/>
          <p:cNvSpPr txBox="1"/>
          <p:nvPr/>
        </p:nvSpPr>
        <p:spPr>
          <a:xfrm>
            <a:off x="1758675" y="5371763"/>
            <a:ext cx="2848857" cy="584775"/>
          </a:xfrm>
          <a:prstGeom prst="rect">
            <a:avLst/>
          </a:prstGeom>
          <a:noFill/>
        </p:spPr>
        <p:txBody>
          <a:bodyPr wrap="none" rtlCol="0">
            <a:spAutoFit/>
          </a:bodyPr>
          <a:lstStyle/>
          <a:p>
            <a:r>
              <a:rPr lang="ja-JP" altLang="en-US" sz="1600" dirty="0">
                <a:solidFill>
                  <a:srgbClr val="4F81BD">
                    <a:lumMod val="75000"/>
                  </a:srgbClr>
                </a:solidFill>
                <a:latin typeface="+mj-ea"/>
                <a:ea typeface="+mj-ea"/>
              </a:rPr>
              <a:t>●衣服がチェーンに引っ掛かり</a:t>
            </a:r>
            <a:endParaRPr lang="en-US" altLang="ja-JP" sz="1600" dirty="0">
              <a:solidFill>
                <a:srgbClr val="4F81BD">
                  <a:lumMod val="75000"/>
                </a:srgbClr>
              </a:solidFill>
              <a:latin typeface="+mj-ea"/>
              <a:ea typeface="+mj-ea"/>
            </a:endParaRPr>
          </a:p>
          <a:p>
            <a:r>
              <a:rPr lang="ja-JP" altLang="en-US" sz="1600" dirty="0">
                <a:solidFill>
                  <a:srgbClr val="FF0000"/>
                </a:solidFill>
                <a:latin typeface="+mj-ea"/>
                <a:ea typeface="+mj-ea"/>
              </a:rPr>
              <a:t>⇒</a:t>
            </a:r>
            <a:r>
              <a:rPr lang="ja-JP" altLang="en-US" sz="1600" dirty="0">
                <a:solidFill>
                  <a:srgbClr val="4F81BD">
                    <a:lumMod val="75000"/>
                  </a:srgbClr>
                </a:solidFill>
                <a:latin typeface="+mj-ea"/>
                <a:ea typeface="+mj-ea"/>
              </a:rPr>
              <a:t>作業に適した服装の徹底</a:t>
            </a:r>
          </a:p>
        </p:txBody>
      </p:sp>
      <p:sp>
        <p:nvSpPr>
          <p:cNvPr id="22" name="タイトル 1"/>
          <p:cNvSpPr txBox="1">
            <a:spLocks/>
          </p:cNvSpPr>
          <p:nvPr/>
        </p:nvSpPr>
        <p:spPr>
          <a:xfrm>
            <a:off x="0" y="-1827"/>
            <a:ext cx="9144000" cy="584775"/>
          </a:xfrm>
          <a:prstGeom prst="rect">
            <a:avLst/>
          </a:prstGeom>
          <a:solidFill>
            <a:schemeClr val="accent3">
              <a:lumMod val="75000"/>
            </a:schemeClr>
          </a:solidFill>
        </p:spPr>
        <p:txBody>
          <a:bodyPr vert="horz" wrap="square" lIns="91440" tIns="45720" rIns="91440" bIns="45720" rtlCol="0" anchor="ctr">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3200" dirty="0" smtClean="0">
                <a:solidFill>
                  <a:prstClr val="white"/>
                </a:solidFill>
                <a:latin typeface="+mj-ea"/>
              </a:rPr>
              <a:t>Ⅲ</a:t>
            </a:r>
            <a:r>
              <a:rPr lang="ja-JP" altLang="en-US" sz="3200" dirty="0" smtClean="0">
                <a:solidFill>
                  <a:prstClr val="white"/>
                </a:solidFill>
                <a:latin typeface="+mj-ea"/>
              </a:rPr>
              <a:t>　コンバイン収穫</a:t>
            </a:r>
            <a:endParaRPr lang="ja-JP" altLang="en-US" sz="3200" dirty="0">
              <a:solidFill>
                <a:prstClr val="white"/>
              </a:solidFill>
              <a:latin typeface="+mj-ea"/>
            </a:endParaRPr>
          </a:p>
        </p:txBody>
      </p:sp>
      <p:sp>
        <p:nvSpPr>
          <p:cNvPr id="24" name="正方形/長方形 23"/>
          <p:cNvSpPr/>
          <p:nvPr/>
        </p:nvSpPr>
        <p:spPr>
          <a:xfrm>
            <a:off x="1421643" y="6227776"/>
            <a:ext cx="6408712" cy="338554"/>
          </a:xfrm>
          <a:prstGeom prst="rect">
            <a:avLst/>
          </a:prstGeom>
          <a:solidFill>
            <a:schemeClr val="bg1">
              <a:lumMod val="85000"/>
            </a:schemeClr>
          </a:solidFill>
        </p:spPr>
        <p:txBody>
          <a:bodyPr wrap="square">
            <a:spAutoFit/>
          </a:bodyPr>
          <a:lstStyle/>
          <a:p>
            <a:r>
              <a:rPr lang="ja-JP" altLang="ja-JP" sz="1600" dirty="0">
                <a:latin typeface="+mj-ea"/>
                <a:ea typeface="+mj-ea"/>
              </a:rPr>
              <a:t>（一社）日本農村医学会編「こうして起こった農作業事故」（</a:t>
            </a:r>
            <a:r>
              <a:rPr lang="ja-JP" altLang="ja-JP" sz="1600" dirty="0" smtClean="0">
                <a:latin typeface="+mj-ea"/>
                <a:ea typeface="+mj-ea"/>
              </a:rPr>
              <a:t>№</a:t>
            </a:r>
            <a:r>
              <a:rPr lang="en-US" altLang="ja-JP" sz="1600" dirty="0">
                <a:latin typeface="+mj-ea"/>
                <a:ea typeface="+mj-ea"/>
              </a:rPr>
              <a:t>Ⅳ</a:t>
            </a:r>
            <a:r>
              <a:rPr lang="ja-JP" altLang="ja-JP" sz="1600" dirty="0" smtClean="0">
                <a:latin typeface="+mj-ea"/>
                <a:ea typeface="+mj-ea"/>
              </a:rPr>
              <a:t>）</a:t>
            </a:r>
            <a:r>
              <a:rPr lang="en-US" altLang="ja-JP" sz="1600" dirty="0" smtClean="0">
                <a:latin typeface="+mj-ea"/>
                <a:ea typeface="+mj-ea"/>
              </a:rPr>
              <a:t>p50</a:t>
            </a:r>
            <a:r>
              <a:rPr lang="ja-JP" altLang="ja-JP" sz="1600" dirty="0" smtClean="0">
                <a:latin typeface="+mj-ea"/>
                <a:ea typeface="+mj-ea"/>
              </a:rPr>
              <a:t>より</a:t>
            </a:r>
            <a:endParaRPr lang="ja-JP" altLang="ja-JP" sz="1600" dirty="0">
              <a:latin typeface="+mj-ea"/>
              <a:ea typeface="+mj-ea"/>
            </a:endParaRPr>
          </a:p>
        </p:txBody>
      </p:sp>
      <p:sp>
        <p:nvSpPr>
          <p:cNvPr id="2" name="スライド番号プレースホルダー 1"/>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113</a:t>
            </a:fld>
            <a:endParaRPr lang="ja-JP" altLang="en-US" dirty="0">
              <a:solidFill>
                <a:prstClr val="black">
                  <a:tint val="75000"/>
                </a:prstClr>
              </a:solidFill>
            </a:endParaRPr>
          </a:p>
        </p:txBody>
      </p:sp>
    </p:spTree>
    <p:extLst>
      <p:ext uri="{BB962C8B-B14F-4D97-AF65-F5344CB8AC3E}">
        <p14:creationId xmlns:p14="http://schemas.microsoft.com/office/powerpoint/2010/main" val="40643787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2820167714"/>
              </p:ext>
            </p:extLst>
          </p:nvPr>
        </p:nvGraphicFramePr>
        <p:xfrm>
          <a:off x="467543" y="1052736"/>
          <a:ext cx="8208914" cy="4338320"/>
        </p:xfrm>
        <a:graphic>
          <a:graphicData uri="http://schemas.openxmlformats.org/drawingml/2006/table">
            <a:tbl>
              <a:tblPr firstRow="1" bandRow="1">
                <a:tableStyleId>{5C22544A-7EE6-4342-B048-85BDC9FD1C3A}</a:tableStyleId>
              </a:tblPr>
              <a:tblGrid>
                <a:gridCol w="1152128"/>
                <a:gridCol w="4464496"/>
                <a:gridCol w="864096"/>
                <a:gridCol w="864096"/>
                <a:gridCol w="864098"/>
              </a:tblGrid>
              <a:tr h="370840">
                <a:tc rowSpan="2">
                  <a:txBody>
                    <a:bodyPr/>
                    <a:lstStyle/>
                    <a:p>
                      <a:pPr algn="ctr"/>
                      <a:r>
                        <a:rPr kumimoji="1" lang="ja-JP" altLang="en-US" sz="2000" dirty="0" smtClean="0"/>
                        <a:t>事項</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kumimoji="1" lang="ja-JP" altLang="en-US" sz="2000" dirty="0" smtClean="0"/>
                        <a:t>チェック内容</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kumimoji="1" lang="ja-JP" altLang="en-US" sz="2000" dirty="0" smtClean="0"/>
                        <a:t>チェック欄</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dirty="0"/>
                    </a:p>
                  </a:txBody>
                  <a:tcPr/>
                </a:tc>
                <a:tc rowSpan="2">
                  <a:txBody>
                    <a:bodyPr/>
                    <a:lstStyle/>
                    <a:p>
                      <a:pPr algn="ctr"/>
                      <a:r>
                        <a:rPr kumimoji="1" lang="ja-JP" altLang="en-US" sz="2000" dirty="0" smtClean="0"/>
                        <a:t>対策</a:t>
                      </a:r>
                      <a:endParaRPr kumimoji="1" lang="en-US" altLang="ja-JP" sz="2000" dirty="0" smtClean="0"/>
                    </a:p>
                    <a:p>
                      <a:pPr algn="ctr"/>
                      <a:r>
                        <a:rPr kumimoji="1" lang="ja-JP" altLang="en-US" sz="2000" dirty="0" smtClean="0"/>
                        <a:t>優先</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vMerge="1">
                  <a:txBody>
                    <a:bodyPr/>
                    <a:lstStyle/>
                    <a:p>
                      <a:endParaRPr kumimoji="1" lang="ja-JP" altLang="en-US" dirty="0"/>
                    </a:p>
                  </a:txBody>
                  <a:tcPr/>
                </a:tc>
                <a:tc vMerge="1">
                  <a:txBody>
                    <a:bodyPr/>
                    <a:lstStyle/>
                    <a:p>
                      <a:endParaRPr kumimoji="1" lang="ja-JP" altLang="en-US" dirty="0"/>
                    </a:p>
                  </a:txBody>
                  <a:tcPr/>
                </a:tc>
                <a:tc>
                  <a:txBody>
                    <a:bodyPr/>
                    <a:lstStyle/>
                    <a:p>
                      <a:pPr algn="ctr"/>
                      <a:r>
                        <a:rPr kumimoji="1" lang="ja-JP" altLang="en-US" sz="2000" b="1" dirty="0" smtClean="0">
                          <a:solidFill>
                            <a:schemeClr val="bg1"/>
                          </a:solidFill>
                        </a:rPr>
                        <a:t>そうだ</a:t>
                      </a:r>
                      <a:endParaRPr kumimoji="1" lang="ja-JP" altLang="en-US" sz="20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kumimoji="1" lang="ja-JP" altLang="en-US" sz="2000" b="1" dirty="0" smtClean="0">
                          <a:solidFill>
                            <a:schemeClr val="bg1"/>
                          </a:solidFill>
                        </a:rPr>
                        <a:t>ちがう</a:t>
                      </a:r>
                      <a:endParaRPr kumimoji="1" lang="ja-JP" altLang="en-US" sz="20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vMerge="1">
                  <a:txBody>
                    <a:bodyPr/>
                    <a:lstStyle/>
                    <a:p>
                      <a:endParaRPr kumimoji="1" lang="ja-JP" altLang="en-US" dirty="0"/>
                    </a:p>
                  </a:txBody>
                  <a:tcPr/>
                </a:tc>
              </a:tr>
              <a:tr h="370840">
                <a:tc rowSpan="3">
                  <a:txBody>
                    <a:bodyPr/>
                    <a:lstStyle/>
                    <a:p>
                      <a:pPr algn="ctr"/>
                      <a:r>
                        <a:rPr kumimoji="1" lang="ja-JP" altLang="en-US" sz="2000" b="0" dirty="0" smtClean="0">
                          <a:solidFill>
                            <a:schemeClr val="tx1"/>
                          </a:solidFill>
                        </a:rPr>
                        <a:t>環境</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kumimoji="1" lang="ja-JP" altLang="en-US" sz="2000" dirty="0" smtClean="0"/>
                        <a:t>進入退出路は、コンバインの車幅に対して余裕がある。</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370840">
                <a:tc vMerge="1">
                  <a:txBody>
                    <a:bodyPr/>
                    <a:lstStyle/>
                    <a:p>
                      <a:endParaRPr kumimoji="1" lang="ja-JP" altLang="en-US" sz="2000" b="1" dirty="0">
                        <a:solidFill>
                          <a:srgbClr val="FF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kumimoji="1" lang="ja-JP" altLang="en-US" sz="2000" dirty="0" smtClean="0"/>
                        <a:t>進入退出路と取り付け道路に余裕がある。</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410736">
                <a:tc vMerge="1">
                  <a:txBody>
                    <a:bodyPr/>
                    <a:lstStyle/>
                    <a:p>
                      <a:endParaRPr kumimoji="1" lang="ja-JP" altLang="en-US" sz="2000" b="1" dirty="0">
                        <a:solidFill>
                          <a:srgbClr val="FF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r>
                        <a:rPr kumimoji="1" lang="ja-JP" altLang="en-US" sz="2000" dirty="0" smtClean="0"/>
                        <a:t>危険を感じない程度に、進入退出路の傾斜は緩い。</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410736">
                <a:tc rowSpan="2">
                  <a:txBody>
                    <a:bodyPr/>
                    <a:lstStyle/>
                    <a:p>
                      <a:pPr algn="ctr"/>
                      <a:r>
                        <a:rPr kumimoji="1" lang="ja-JP" altLang="en-US" sz="2000" b="0" dirty="0" smtClean="0">
                          <a:solidFill>
                            <a:schemeClr val="tx1"/>
                          </a:solidFill>
                        </a:rPr>
                        <a:t>作業者</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kumimoji="1" lang="ja-JP" altLang="en-US" sz="2000" dirty="0" smtClean="0"/>
                        <a:t>ほ場の出入りの際は、進入退出路にコンバインを正対させる。</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741680">
                <a:tc vMerge="1">
                  <a:txBody>
                    <a:bodyPr/>
                    <a:lstStyle/>
                    <a:p>
                      <a:endParaRPr kumimoji="1" lang="ja-JP" altLang="en-US" sz="20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r>
                        <a:rPr kumimoji="1" lang="ja-JP" altLang="en-US" sz="2000" dirty="0" smtClean="0"/>
                        <a:t>進入退出路をバックで走行させるときは、補助者による誘導や確認を行う。</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bl>
          </a:graphicData>
        </a:graphic>
      </p:graphicFrame>
      <p:sp>
        <p:nvSpPr>
          <p:cNvPr id="8" name="タイトル 1"/>
          <p:cNvSpPr txBox="1">
            <a:spLocks/>
          </p:cNvSpPr>
          <p:nvPr/>
        </p:nvSpPr>
        <p:spPr>
          <a:xfrm>
            <a:off x="0" y="8721"/>
            <a:ext cx="9144000" cy="584775"/>
          </a:xfrm>
          <a:prstGeom prst="rect">
            <a:avLst/>
          </a:prstGeom>
          <a:solidFill>
            <a:schemeClr val="accent3">
              <a:lumMod val="75000"/>
            </a:schemeClr>
          </a:solidFill>
        </p:spPr>
        <p:txBody>
          <a:bodyPr vert="horz" wrap="square" lIns="91440" tIns="45720" rIns="91440" bIns="45720" rtlCol="0" anchor="ctr">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200" dirty="0" smtClean="0">
                <a:solidFill>
                  <a:prstClr val="white"/>
                </a:solidFill>
                <a:latin typeface="+mj-ea"/>
              </a:rPr>
              <a:t>２．ほ場の出入り</a:t>
            </a:r>
            <a:endParaRPr lang="ja-JP" altLang="en-US" sz="3200" dirty="0">
              <a:solidFill>
                <a:prstClr val="white"/>
              </a:solidFill>
              <a:latin typeface="+mj-ea"/>
            </a:endParaRPr>
          </a:p>
        </p:txBody>
      </p:sp>
      <p:sp>
        <p:nvSpPr>
          <p:cNvPr id="6" name="テキスト ボックス 5"/>
          <p:cNvSpPr txBox="1"/>
          <p:nvPr/>
        </p:nvSpPr>
        <p:spPr>
          <a:xfrm>
            <a:off x="467544" y="5589240"/>
            <a:ext cx="8208912" cy="584775"/>
          </a:xfrm>
          <a:prstGeom prst="rect">
            <a:avLst/>
          </a:prstGeom>
          <a:solidFill>
            <a:schemeClr val="accent2">
              <a:lumMod val="20000"/>
              <a:lumOff val="80000"/>
            </a:schemeClr>
          </a:solidFill>
        </p:spPr>
        <p:txBody>
          <a:bodyPr wrap="square" rtlCol="0">
            <a:spAutoFit/>
          </a:bodyPr>
          <a:lstStyle/>
          <a:p>
            <a:r>
              <a:rPr lang="ja-JP" altLang="en-US" sz="1600" dirty="0">
                <a:latin typeface="+mj-ea"/>
                <a:ea typeface="+mj-ea"/>
              </a:rPr>
              <a:t>リスクカルテ解説書</a:t>
            </a:r>
            <a:r>
              <a:rPr lang="ja-JP" altLang="en-US" sz="1600" dirty="0" smtClean="0">
                <a:latin typeface="+mj-ea"/>
                <a:ea typeface="+mj-ea"/>
              </a:rPr>
              <a:t>：「</a:t>
            </a:r>
            <a:r>
              <a:rPr lang="ja-JP" altLang="en-US" sz="1600" dirty="0" err="1" smtClean="0">
                <a:latin typeface="+mj-ea"/>
                <a:ea typeface="+mj-ea"/>
              </a:rPr>
              <a:t>ほ</a:t>
            </a:r>
            <a:r>
              <a:rPr lang="ja-JP" altLang="en-US" sz="1600" dirty="0" smtClean="0">
                <a:latin typeface="+mj-ea"/>
                <a:ea typeface="+mj-ea"/>
              </a:rPr>
              <a:t>場、農道の点検・改善」</a:t>
            </a:r>
            <a:r>
              <a:rPr lang="en-US" altLang="ja-JP" sz="1600" dirty="0" smtClean="0">
                <a:latin typeface="+mj-ea"/>
                <a:ea typeface="+mj-ea"/>
              </a:rPr>
              <a:t>p20</a:t>
            </a:r>
            <a:r>
              <a:rPr lang="ja-JP" altLang="en-US" sz="1600" dirty="0" err="1" smtClean="0">
                <a:latin typeface="+mj-ea"/>
                <a:ea typeface="+mj-ea"/>
              </a:rPr>
              <a:t>、</a:t>
            </a:r>
            <a:r>
              <a:rPr lang="ja-JP" altLang="en-US" sz="1600" dirty="0" smtClean="0">
                <a:latin typeface="+mj-ea"/>
                <a:ea typeface="+mj-ea"/>
              </a:rPr>
              <a:t>「</a:t>
            </a:r>
            <a:r>
              <a:rPr lang="ja-JP" altLang="ja-JP" sz="1600" dirty="0">
                <a:latin typeface="+mj-ea"/>
                <a:ea typeface="+mj-ea"/>
              </a:rPr>
              <a:t>運転技能</a:t>
            </a:r>
            <a:r>
              <a:rPr lang="ja-JP" altLang="ja-JP" sz="1600" dirty="0" smtClean="0">
                <a:latin typeface="+mj-ea"/>
                <a:ea typeface="+mj-ea"/>
              </a:rPr>
              <a:t>講習</a:t>
            </a:r>
            <a:r>
              <a:rPr lang="ja-JP" altLang="en-US" sz="1600" dirty="0" smtClean="0">
                <a:latin typeface="+mj-ea"/>
                <a:ea typeface="+mj-ea"/>
              </a:rPr>
              <a:t>」</a:t>
            </a:r>
            <a:r>
              <a:rPr lang="en-US" altLang="ja-JP" sz="1600" dirty="0" smtClean="0">
                <a:latin typeface="+mj-ea"/>
                <a:ea typeface="+mj-ea"/>
              </a:rPr>
              <a:t>p28</a:t>
            </a:r>
            <a:r>
              <a:rPr lang="ja-JP" altLang="en-US" sz="1600" dirty="0" err="1" smtClean="0">
                <a:latin typeface="+mj-ea"/>
                <a:ea typeface="+mj-ea"/>
              </a:rPr>
              <a:t>、</a:t>
            </a:r>
            <a:r>
              <a:rPr lang="ja-JP" altLang="en-US" sz="1600" dirty="0" smtClean="0">
                <a:latin typeface="+mj-ea"/>
                <a:ea typeface="+mj-ea"/>
              </a:rPr>
              <a:t>「</a:t>
            </a:r>
            <a:r>
              <a:rPr lang="ja-JP" altLang="ja-JP" sz="1600" dirty="0">
                <a:latin typeface="+mj-ea"/>
                <a:ea typeface="+mj-ea"/>
              </a:rPr>
              <a:t>組み作業の</a:t>
            </a:r>
            <a:r>
              <a:rPr lang="ja-JP" altLang="ja-JP" sz="1600" dirty="0" smtClean="0">
                <a:latin typeface="+mj-ea"/>
                <a:ea typeface="+mj-ea"/>
              </a:rPr>
              <a:t>合図</a:t>
            </a:r>
            <a:r>
              <a:rPr lang="ja-JP" altLang="en-US" sz="1600" dirty="0" smtClean="0">
                <a:latin typeface="+mj-ea"/>
                <a:ea typeface="+mj-ea"/>
              </a:rPr>
              <a:t>」</a:t>
            </a:r>
            <a:r>
              <a:rPr lang="en-US" altLang="ja-JP" sz="1600" dirty="0" smtClean="0">
                <a:latin typeface="+mj-ea"/>
                <a:ea typeface="+mj-ea"/>
              </a:rPr>
              <a:t>p76</a:t>
            </a:r>
            <a:r>
              <a:rPr lang="ja-JP" altLang="en-US" sz="1600" dirty="0" smtClean="0">
                <a:latin typeface="+mj-ea"/>
                <a:ea typeface="+mj-ea"/>
              </a:rPr>
              <a:t>　参照</a:t>
            </a:r>
            <a:endParaRPr kumimoji="1" lang="ja-JP" altLang="en-US" sz="1600" dirty="0">
              <a:latin typeface="+mj-ea"/>
              <a:ea typeface="+mj-ea"/>
            </a:endParaRPr>
          </a:p>
        </p:txBody>
      </p:sp>
      <p:sp>
        <p:nvSpPr>
          <p:cNvPr id="2" name="スライド番号プレースホルダー 1"/>
          <p:cNvSpPr>
            <a:spLocks noGrp="1"/>
          </p:cNvSpPr>
          <p:nvPr>
            <p:ph type="sldNum" sz="quarter" idx="12"/>
          </p:nvPr>
        </p:nvSpPr>
        <p:spPr/>
        <p:txBody>
          <a:bodyPr/>
          <a:lstStyle/>
          <a:p>
            <a:pPr algn="l"/>
            <a:fld id="{EC2258F2-9678-4A3A-A23E-BAED14116D12}" type="slidenum">
              <a:rPr lang="ja-JP" altLang="en-US" smtClean="0">
                <a:solidFill>
                  <a:prstClr val="black">
                    <a:tint val="75000"/>
                  </a:prstClr>
                </a:solidFill>
              </a:rPr>
              <a:pPr algn="l"/>
              <a:t>122</a:t>
            </a:fld>
            <a:endParaRPr lang="ja-JP" altLang="en-US" dirty="0">
              <a:solidFill>
                <a:prstClr val="black">
                  <a:tint val="75000"/>
                </a:prstClr>
              </a:solidFill>
            </a:endParaRPr>
          </a:p>
        </p:txBody>
      </p:sp>
    </p:spTree>
    <p:extLst>
      <p:ext uri="{BB962C8B-B14F-4D97-AF65-F5344CB8AC3E}">
        <p14:creationId xmlns:p14="http://schemas.microsoft.com/office/powerpoint/2010/main" val="3078278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8" name="テキスト ボックス 7"/>
          <p:cNvSpPr txBox="1"/>
          <p:nvPr/>
        </p:nvSpPr>
        <p:spPr>
          <a:xfrm>
            <a:off x="278240" y="5690953"/>
            <a:ext cx="8654343" cy="830997"/>
          </a:xfrm>
          <a:prstGeom prst="rect">
            <a:avLst/>
          </a:prstGeom>
          <a:solidFill>
            <a:schemeClr val="bg1"/>
          </a:solidFill>
          <a:ln>
            <a:noFill/>
          </a:ln>
        </p:spPr>
        <p:txBody>
          <a:bodyPr wrap="square" rtlCol="0">
            <a:spAutoFit/>
          </a:bodyPr>
          <a:lstStyle/>
          <a:p>
            <a:r>
              <a:rPr lang="ja-JP" altLang="en-US" sz="2400" b="1" dirty="0">
                <a:solidFill>
                  <a:srgbClr val="FF0000"/>
                </a:solidFill>
                <a:latin typeface="+mj-ea"/>
                <a:ea typeface="+mj-ea"/>
              </a:rPr>
              <a:t>≪なぜ≫</a:t>
            </a:r>
            <a:r>
              <a:rPr lang="ja-JP" altLang="en-US" sz="2400" dirty="0">
                <a:solidFill>
                  <a:prstClr val="black"/>
                </a:solidFill>
                <a:latin typeface="+mj-ea"/>
                <a:ea typeface="+mj-ea"/>
              </a:rPr>
              <a:t>コンバインは死角が多い機械</a:t>
            </a:r>
            <a:r>
              <a:rPr lang="ja-JP" altLang="en-US" sz="2400" dirty="0" smtClean="0">
                <a:solidFill>
                  <a:prstClr val="black"/>
                </a:solidFill>
                <a:latin typeface="+mj-ea"/>
                <a:ea typeface="+mj-ea"/>
              </a:rPr>
              <a:t>であり、特</a:t>
            </a:r>
            <a:r>
              <a:rPr lang="ja-JP" altLang="en-US" sz="2400" dirty="0">
                <a:solidFill>
                  <a:prstClr val="black"/>
                </a:solidFill>
                <a:latin typeface="+mj-ea"/>
                <a:ea typeface="+mj-ea"/>
              </a:rPr>
              <a:t>に後方は、グレンタンクに邪魔されてほとんど確認</a:t>
            </a:r>
            <a:r>
              <a:rPr lang="ja-JP" altLang="en-US" sz="2400" dirty="0" smtClean="0">
                <a:solidFill>
                  <a:prstClr val="black"/>
                </a:solidFill>
                <a:latin typeface="+mj-ea"/>
                <a:ea typeface="+mj-ea"/>
              </a:rPr>
              <a:t>できません。</a:t>
            </a:r>
            <a:endParaRPr lang="ja-JP" altLang="en-US" sz="2400" dirty="0">
              <a:solidFill>
                <a:prstClr val="black"/>
              </a:solidFill>
              <a:latin typeface="+mj-ea"/>
              <a:ea typeface="+mj-ea"/>
            </a:endParaRPr>
          </a:p>
        </p:txBody>
      </p:sp>
      <p:sp>
        <p:nvSpPr>
          <p:cNvPr id="14" name="テキスト ボックス 13"/>
          <p:cNvSpPr txBox="1"/>
          <p:nvPr/>
        </p:nvSpPr>
        <p:spPr>
          <a:xfrm>
            <a:off x="278240" y="1484784"/>
            <a:ext cx="3867374" cy="3416320"/>
          </a:xfrm>
          <a:prstGeom prst="rect">
            <a:avLst/>
          </a:prstGeom>
          <a:noFill/>
        </p:spPr>
        <p:txBody>
          <a:bodyPr wrap="square" rtlCol="0">
            <a:spAutoFit/>
          </a:bodyPr>
          <a:lstStyle/>
          <a:p>
            <a:r>
              <a:rPr lang="en-US" altLang="ja-JP" sz="2400" b="1" dirty="0" smtClean="0">
                <a:solidFill>
                  <a:srgbClr val="FF0000"/>
                </a:solidFill>
                <a:latin typeface="+mj-ea"/>
                <a:ea typeface="+mj-ea"/>
              </a:rPr>
              <a:t>《</a:t>
            </a:r>
            <a:r>
              <a:rPr lang="ja-JP" altLang="en-US" sz="2400" b="1" dirty="0" smtClean="0">
                <a:solidFill>
                  <a:srgbClr val="FF0000"/>
                </a:solidFill>
                <a:latin typeface="+mj-ea"/>
                <a:ea typeface="+mj-ea"/>
              </a:rPr>
              <a:t>事故事例</a:t>
            </a:r>
            <a:r>
              <a:rPr lang="en-US" altLang="ja-JP" sz="2400" b="1" dirty="0" smtClean="0">
                <a:solidFill>
                  <a:srgbClr val="FF0000"/>
                </a:solidFill>
                <a:latin typeface="+mj-ea"/>
                <a:ea typeface="+mj-ea"/>
              </a:rPr>
              <a:t>》</a:t>
            </a:r>
          </a:p>
          <a:p>
            <a:r>
              <a:rPr lang="ja-JP" altLang="en-US" sz="2400" b="1" dirty="0" smtClean="0">
                <a:solidFill>
                  <a:srgbClr val="FF0000"/>
                </a:solidFill>
                <a:latin typeface="+mj-ea"/>
                <a:ea typeface="+mj-ea"/>
              </a:rPr>
              <a:t>後方</a:t>
            </a:r>
            <a:r>
              <a:rPr lang="ja-JP" altLang="en-US" sz="2400" b="1" dirty="0">
                <a:solidFill>
                  <a:srgbClr val="FF0000"/>
                </a:solidFill>
                <a:latin typeface="+mj-ea"/>
                <a:ea typeface="+mj-ea"/>
              </a:rPr>
              <a:t>確認</a:t>
            </a:r>
          </a:p>
          <a:p>
            <a:r>
              <a:rPr lang="ja-JP" altLang="en-US" sz="2400" dirty="0" smtClean="0">
                <a:solidFill>
                  <a:prstClr val="black"/>
                </a:solidFill>
                <a:latin typeface="+mj-ea"/>
                <a:ea typeface="+mj-ea"/>
              </a:rPr>
              <a:t>コンバイン</a:t>
            </a:r>
            <a:r>
              <a:rPr lang="ja-JP" altLang="en-US" sz="2400" dirty="0">
                <a:solidFill>
                  <a:prstClr val="black"/>
                </a:solidFill>
                <a:latin typeface="+mj-ea"/>
                <a:ea typeface="+mj-ea"/>
              </a:rPr>
              <a:t>を</a:t>
            </a:r>
            <a:r>
              <a:rPr lang="ja-JP" altLang="en-US" sz="2400" dirty="0" err="1">
                <a:solidFill>
                  <a:prstClr val="black"/>
                </a:solidFill>
                <a:latin typeface="+mj-ea"/>
                <a:ea typeface="+mj-ea"/>
              </a:rPr>
              <a:t>ほ</a:t>
            </a:r>
            <a:r>
              <a:rPr lang="ja-JP" altLang="en-US" sz="2400" dirty="0">
                <a:solidFill>
                  <a:prstClr val="black"/>
                </a:solidFill>
                <a:latin typeface="+mj-ea"/>
                <a:ea typeface="+mj-ea"/>
              </a:rPr>
              <a:t>場から農道にバックで上がろうとした時、乗り入れ口でコンバインが右側に</a:t>
            </a:r>
            <a:r>
              <a:rPr lang="ja-JP" altLang="en-US" sz="2400" dirty="0" smtClean="0">
                <a:solidFill>
                  <a:prstClr val="black"/>
                </a:solidFill>
                <a:latin typeface="+mj-ea"/>
                <a:ea typeface="+mj-ea"/>
              </a:rPr>
              <a:t>横転。横転</a:t>
            </a:r>
            <a:r>
              <a:rPr lang="ja-JP" altLang="en-US" sz="2400" dirty="0">
                <a:solidFill>
                  <a:prstClr val="black"/>
                </a:solidFill>
                <a:latin typeface="+mj-ea"/>
                <a:ea typeface="+mj-ea"/>
              </a:rPr>
              <a:t>の前にコンバインより飛び降りて</a:t>
            </a:r>
            <a:r>
              <a:rPr lang="ja-JP" altLang="en-US" sz="2400" dirty="0" smtClean="0">
                <a:solidFill>
                  <a:prstClr val="black"/>
                </a:solidFill>
                <a:latin typeface="+mj-ea"/>
                <a:ea typeface="+mj-ea"/>
              </a:rPr>
              <a:t>怪我はなかった</a:t>
            </a:r>
            <a:r>
              <a:rPr lang="ja-JP" altLang="en-US" sz="2400" dirty="0">
                <a:solidFill>
                  <a:prstClr val="black"/>
                </a:solidFill>
                <a:latin typeface="+mj-ea"/>
                <a:ea typeface="+mj-ea"/>
              </a:rPr>
              <a:t>。（平成</a:t>
            </a:r>
            <a:r>
              <a:rPr lang="en-US" altLang="ja-JP" sz="2400" dirty="0">
                <a:solidFill>
                  <a:prstClr val="black"/>
                </a:solidFill>
                <a:latin typeface="+mj-ea"/>
                <a:ea typeface="+mj-ea"/>
              </a:rPr>
              <a:t>25</a:t>
            </a:r>
            <a:r>
              <a:rPr lang="ja-JP" altLang="en-US" sz="2400" dirty="0">
                <a:solidFill>
                  <a:prstClr val="black"/>
                </a:solidFill>
                <a:latin typeface="+mj-ea"/>
                <a:ea typeface="+mj-ea"/>
              </a:rPr>
              <a:t>年</a:t>
            </a:r>
            <a:r>
              <a:rPr lang="en-US" altLang="ja-JP" sz="2400" dirty="0">
                <a:solidFill>
                  <a:prstClr val="black"/>
                </a:solidFill>
                <a:latin typeface="+mj-ea"/>
                <a:ea typeface="+mj-ea"/>
              </a:rPr>
              <a:t>9</a:t>
            </a:r>
            <a:r>
              <a:rPr lang="ja-JP" altLang="en-US" sz="2400" dirty="0" smtClean="0">
                <a:solidFill>
                  <a:prstClr val="black"/>
                </a:solidFill>
                <a:latin typeface="+mj-ea"/>
                <a:ea typeface="+mj-ea"/>
              </a:rPr>
              <a:t>月 </a:t>
            </a:r>
            <a:r>
              <a:rPr lang="en-US" altLang="ja-JP" sz="2400" dirty="0" smtClean="0">
                <a:solidFill>
                  <a:prstClr val="black"/>
                </a:solidFill>
                <a:latin typeface="+mj-ea"/>
                <a:ea typeface="+mj-ea"/>
              </a:rPr>
              <a:t>11</a:t>
            </a:r>
            <a:r>
              <a:rPr lang="ja-JP" altLang="en-US" sz="2400" dirty="0">
                <a:solidFill>
                  <a:prstClr val="black"/>
                </a:solidFill>
                <a:latin typeface="+mj-ea"/>
                <a:ea typeface="+mj-ea"/>
              </a:rPr>
              <a:t>時半</a:t>
            </a:r>
            <a:r>
              <a:rPr lang="ja-JP" altLang="en-US" sz="2400" dirty="0" smtClean="0">
                <a:solidFill>
                  <a:prstClr val="black"/>
                </a:solidFill>
                <a:latin typeface="+mj-ea"/>
                <a:ea typeface="+mj-ea"/>
              </a:rPr>
              <a:t>頃、男性・</a:t>
            </a:r>
            <a:r>
              <a:rPr lang="en-US" altLang="ja-JP" sz="2400" dirty="0" smtClean="0">
                <a:solidFill>
                  <a:prstClr val="black"/>
                </a:solidFill>
                <a:latin typeface="+mj-ea"/>
                <a:ea typeface="+mj-ea"/>
              </a:rPr>
              <a:t>61</a:t>
            </a:r>
            <a:r>
              <a:rPr lang="ja-JP" altLang="en-US" sz="2400" dirty="0">
                <a:solidFill>
                  <a:prstClr val="black"/>
                </a:solidFill>
                <a:latin typeface="+mj-ea"/>
                <a:ea typeface="+mj-ea"/>
              </a:rPr>
              <a:t>歳）</a:t>
            </a:r>
          </a:p>
        </p:txBody>
      </p:sp>
      <p:sp>
        <p:nvSpPr>
          <p:cNvPr id="9" name="テキスト ボックス 8"/>
          <p:cNvSpPr txBox="1"/>
          <p:nvPr/>
        </p:nvSpPr>
        <p:spPr>
          <a:xfrm>
            <a:off x="272578" y="326846"/>
            <a:ext cx="8619902" cy="954107"/>
          </a:xfrm>
          <a:prstGeom prst="rect">
            <a:avLst/>
          </a:prstGeom>
          <a:solidFill>
            <a:schemeClr val="bg1"/>
          </a:solidFill>
          <a:ln w="25400">
            <a:noFill/>
          </a:ln>
        </p:spPr>
        <p:txBody>
          <a:bodyPr wrap="square" rtlCol="0">
            <a:spAutoFit/>
          </a:bodyPr>
          <a:lstStyle/>
          <a:p>
            <a:r>
              <a:rPr lang="ja-JP" altLang="en-US" sz="2800" dirty="0">
                <a:solidFill>
                  <a:prstClr val="black"/>
                </a:solidFill>
                <a:latin typeface="+mj-ea"/>
                <a:ea typeface="+mj-ea"/>
              </a:rPr>
              <a:t>　　</a:t>
            </a:r>
            <a:r>
              <a:rPr lang="ja-JP" altLang="en-US" sz="2800" dirty="0" smtClean="0">
                <a:solidFill>
                  <a:prstClr val="black"/>
                </a:solidFill>
                <a:latin typeface="+mj-ea"/>
                <a:ea typeface="+mj-ea"/>
              </a:rPr>
              <a:t>進入退</a:t>
            </a:r>
            <a:r>
              <a:rPr lang="ja-JP" altLang="en-US" sz="2800" dirty="0">
                <a:solidFill>
                  <a:prstClr val="black"/>
                </a:solidFill>
                <a:latin typeface="+mj-ea"/>
                <a:ea typeface="+mj-ea"/>
              </a:rPr>
              <a:t>出路をバックで走行させるときは、補助者に</a:t>
            </a:r>
            <a:r>
              <a:rPr lang="ja-JP" altLang="en-US" sz="2800" dirty="0" err="1">
                <a:solidFill>
                  <a:prstClr val="black"/>
                </a:solidFill>
                <a:latin typeface="+mj-ea"/>
                <a:ea typeface="+mj-ea"/>
              </a:rPr>
              <a:t>よ</a:t>
            </a:r>
            <a:r>
              <a:rPr lang="ja-JP" altLang="en-US" sz="2800" dirty="0">
                <a:solidFill>
                  <a:prstClr val="black"/>
                </a:solidFill>
                <a:latin typeface="+mj-ea"/>
                <a:ea typeface="+mj-ea"/>
              </a:rPr>
              <a:t>　　</a:t>
            </a:r>
            <a:endParaRPr lang="en-US" altLang="ja-JP" sz="2800" dirty="0">
              <a:solidFill>
                <a:prstClr val="black"/>
              </a:solidFill>
              <a:latin typeface="+mj-ea"/>
              <a:ea typeface="+mj-ea"/>
            </a:endParaRPr>
          </a:p>
          <a:p>
            <a:r>
              <a:rPr lang="ja-JP" altLang="en-US" sz="2800" dirty="0">
                <a:solidFill>
                  <a:prstClr val="black"/>
                </a:solidFill>
                <a:latin typeface="+mj-ea"/>
                <a:ea typeface="+mj-ea"/>
              </a:rPr>
              <a:t>　　</a:t>
            </a:r>
            <a:r>
              <a:rPr lang="ja-JP" altLang="en-US" sz="2800" dirty="0" err="1">
                <a:solidFill>
                  <a:prstClr val="black"/>
                </a:solidFill>
                <a:latin typeface="+mj-ea"/>
                <a:ea typeface="+mj-ea"/>
              </a:rPr>
              <a:t>る</a:t>
            </a:r>
            <a:r>
              <a:rPr lang="ja-JP" altLang="en-US" sz="2800" dirty="0">
                <a:solidFill>
                  <a:prstClr val="black"/>
                </a:solidFill>
                <a:latin typeface="+mj-ea"/>
                <a:ea typeface="+mj-ea"/>
              </a:rPr>
              <a:t>誘導や確認を行う。</a:t>
            </a:r>
          </a:p>
        </p:txBody>
      </p:sp>
      <p:sp>
        <p:nvSpPr>
          <p:cNvPr id="10" name="テキスト ボックス 9"/>
          <p:cNvSpPr txBox="1"/>
          <p:nvPr/>
        </p:nvSpPr>
        <p:spPr>
          <a:xfrm>
            <a:off x="263133" y="332712"/>
            <a:ext cx="492443" cy="461665"/>
          </a:xfrm>
          <a:prstGeom prst="rect">
            <a:avLst/>
          </a:prstGeom>
          <a:solidFill>
            <a:schemeClr val="bg1"/>
          </a:solidFill>
          <a:ln w="25400">
            <a:solidFill>
              <a:srgbClr val="FF0000"/>
            </a:solidFill>
          </a:ln>
        </p:spPr>
        <p:txBody>
          <a:bodyPr wrap="square" rtlCol="0">
            <a:spAutoFit/>
          </a:bodyPr>
          <a:lstStyle/>
          <a:p>
            <a:r>
              <a:rPr lang="ja-JP" altLang="en-US" sz="2400" dirty="0">
                <a:solidFill>
                  <a:prstClr val="white">
                    <a:lumMod val="75000"/>
                  </a:prstClr>
                </a:solidFill>
                <a:latin typeface="+mj-ea"/>
                <a:ea typeface="+mj-ea"/>
              </a:rPr>
              <a:t>✔</a:t>
            </a:r>
          </a:p>
        </p:txBody>
      </p:sp>
      <p:sp>
        <p:nvSpPr>
          <p:cNvPr id="11" name="正方形/長方形 10"/>
          <p:cNvSpPr/>
          <p:nvPr/>
        </p:nvSpPr>
        <p:spPr>
          <a:xfrm>
            <a:off x="250488" y="4951972"/>
            <a:ext cx="3524508" cy="584775"/>
          </a:xfrm>
          <a:prstGeom prst="rect">
            <a:avLst/>
          </a:prstGeom>
          <a:solidFill>
            <a:schemeClr val="bg1">
              <a:lumMod val="85000"/>
            </a:schemeClr>
          </a:solidFill>
        </p:spPr>
        <p:txBody>
          <a:bodyPr wrap="square">
            <a:spAutoFit/>
          </a:bodyPr>
          <a:lstStyle/>
          <a:p>
            <a:r>
              <a:rPr lang="ja-JP" altLang="ja-JP" sz="1600" dirty="0">
                <a:latin typeface="+mj-ea"/>
                <a:ea typeface="+mj-ea"/>
              </a:rPr>
              <a:t>（一社）日本農村医学会編「こうして起こった農作業事故」（</a:t>
            </a:r>
            <a:r>
              <a:rPr lang="ja-JP" altLang="ja-JP" sz="1600" dirty="0" smtClean="0">
                <a:latin typeface="+mj-ea"/>
                <a:ea typeface="+mj-ea"/>
              </a:rPr>
              <a:t>№</a:t>
            </a:r>
            <a:r>
              <a:rPr lang="en-US" altLang="ja-JP" sz="1600" dirty="0">
                <a:latin typeface="+mj-ea"/>
                <a:ea typeface="+mj-ea"/>
              </a:rPr>
              <a:t>Ⅲ</a:t>
            </a:r>
            <a:r>
              <a:rPr lang="ja-JP" altLang="ja-JP" sz="1600" dirty="0" smtClean="0">
                <a:latin typeface="+mj-ea"/>
                <a:ea typeface="+mj-ea"/>
              </a:rPr>
              <a:t>）</a:t>
            </a:r>
            <a:r>
              <a:rPr lang="en-US" altLang="ja-JP" sz="1600" dirty="0" smtClean="0">
                <a:latin typeface="+mj-ea"/>
                <a:ea typeface="+mj-ea"/>
              </a:rPr>
              <a:t>p118</a:t>
            </a:r>
            <a:r>
              <a:rPr lang="ja-JP" altLang="ja-JP" sz="1600" dirty="0" smtClean="0">
                <a:latin typeface="+mj-ea"/>
                <a:ea typeface="+mj-ea"/>
              </a:rPr>
              <a:t>より</a:t>
            </a:r>
            <a:endParaRPr lang="ja-JP" altLang="ja-JP" sz="1600" dirty="0">
              <a:latin typeface="+mj-ea"/>
              <a:ea typeface="+mj-ea"/>
            </a:endParaRPr>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9952" y="1628800"/>
            <a:ext cx="4752528" cy="3554966"/>
          </a:xfrm>
          <a:prstGeom prst="rect">
            <a:avLst/>
          </a:prstGeom>
        </p:spPr>
      </p:pic>
      <p:sp>
        <p:nvSpPr>
          <p:cNvPr id="2" name="スライド番号プレースホルダー 1"/>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123</a:t>
            </a:fld>
            <a:endParaRPr lang="ja-JP" altLang="en-US" dirty="0">
              <a:solidFill>
                <a:prstClr val="black">
                  <a:tint val="75000"/>
                </a:prstClr>
              </a:solidFill>
            </a:endParaRPr>
          </a:p>
        </p:txBody>
      </p:sp>
    </p:spTree>
    <p:extLst>
      <p:ext uri="{BB962C8B-B14F-4D97-AF65-F5344CB8AC3E}">
        <p14:creationId xmlns:p14="http://schemas.microsoft.com/office/powerpoint/2010/main" val="2347612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1" name="テキスト ボックス 10"/>
          <p:cNvSpPr txBox="1"/>
          <p:nvPr/>
        </p:nvSpPr>
        <p:spPr>
          <a:xfrm>
            <a:off x="238137" y="1273984"/>
            <a:ext cx="8654343" cy="1938992"/>
          </a:xfrm>
          <a:prstGeom prst="rect">
            <a:avLst/>
          </a:prstGeom>
          <a:solidFill>
            <a:schemeClr val="bg1"/>
          </a:solidFill>
          <a:ln>
            <a:noFill/>
          </a:ln>
        </p:spPr>
        <p:txBody>
          <a:bodyPr wrap="square" rtlCol="0">
            <a:spAutoFit/>
          </a:bodyPr>
          <a:lstStyle/>
          <a:p>
            <a:r>
              <a:rPr lang="en-US" altLang="ja-JP" sz="2400" b="1" dirty="0">
                <a:solidFill>
                  <a:srgbClr val="FF0000"/>
                </a:solidFill>
                <a:latin typeface="+mj-ea"/>
                <a:ea typeface="+mj-ea"/>
              </a:rPr>
              <a:t>《</a:t>
            </a:r>
            <a:r>
              <a:rPr lang="ja-JP" altLang="en-US" sz="2400" b="1" dirty="0">
                <a:solidFill>
                  <a:srgbClr val="FF0000"/>
                </a:solidFill>
                <a:latin typeface="+mj-ea"/>
                <a:ea typeface="+mj-ea"/>
              </a:rPr>
              <a:t>改善のポイント</a:t>
            </a:r>
            <a:r>
              <a:rPr lang="en-US" altLang="ja-JP" sz="2400" b="1" dirty="0">
                <a:solidFill>
                  <a:srgbClr val="FF0000"/>
                </a:solidFill>
                <a:latin typeface="+mj-ea"/>
                <a:ea typeface="+mj-ea"/>
              </a:rPr>
              <a:t>》</a:t>
            </a:r>
          </a:p>
          <a:p>
            <a:r>
              <a:rPr lang="ja-JP" altLang="en-US" sz="2400" dirty="0" smtClean="0">
                <a:solidFill>
                  <a:prstClr val="black"/>
                </a:solidFill>
                <a:latin typeface="+mj-ea"/>
                <a:ea typeface="+mj-ea"/>
              </a:rPr>
              <a:t>コンバイン</a:t>
            </a:r>
            <a:r>
              <a:rPr lang="ja-JP" altLang="en-US" sz="2400" dirty="0">
                <a:solidFill>
                  <a:prstClr val="black"/>
                </a:solidFill>
                <a:latin typeface="+mj-ea"/>
                <a:ea typeface="+mj-ea"/>
              </a:rPr>
              <a:t>を後退させるときは、基本的に補助者の助けを借りる</a:t>
            </a:r>
            <a:r>
              <a:rPr lang="ja-JP" altLang="en-US" sz="2400" dirty="0" smtClean="0">
                <a:solidFill>
                  <a:prstClr val="black"/>
                </a:solidFill>
                <a:latin typeface="+mj-ea"/>
                <a:ea typeface="+mj-ea"/>
              </a:rPr>
              <a:t>べきで</a:t>
            </a:r>
            <a:r>
              <a:rPr lang="ja-JP" altLang="en-US" sz="2400" dirty="0">
                <a:solidFill>
                  <a:prstClr val="black"/>
                </a:solidFill>
                <a:latin typeface="+mj-ea"/>
                <a:ea typeface="+mj-ea"/>
              </a:rPr>
              <a:t>す</a:t>
            </a:r>
            <a:r>
              <a:rPr lang="ja-JP" altLang="en-US" sz="2400" dirty="0" smtClean="0">
                <a:solidFill>
                  <a:prstClr val="black"/>
                </a:solidFill>
                <a:latin typeface="+mj-ea"/>
                <a:ea typeface="+mj-ea"/>
              </a:rPr>
              <a:t>。</a:t>
            </a:r>
            <a:r>
              <a:rPr lang="ja-JP" altLang="en-US" sz="2400" dirty="0">
                <a:solidFill>
                  <a:prstClr val="black"/>
                </a:solidFill>
                <a:latin typeface="+mj-ea"/>
                <a:ea typeface="+mj-ea"/>
              </a:rPr>
              <a:t>また、事前に危険個所を確認して改修しておく、路肩の草を刈る、危険個所にポールなどの目印を置くなどして、事故を避けるための工夫を日頃から</a:t>
            </a:r>
            <a:r>
              <a:rPr lang="ja-JP" altLang="en-US" sz="2400" dirty="0" smtClean="0">
                <a:solidFill>
                  <a:prstClr val="black"/>
                </a:solidFill>
                <a:latin typeface="+mj-ea"/>
                <a:ea typeface="+mj-ea"/>
              </a:rPr>
              <a:t>心がけます。</a:t>
            </a:r>
            <a:endParaRPr lang="ja-JP" altLang="en-US" sz="2400" dirty="0">
              <a:solidFill>
                <a:prstClr val="black"/>
              </a:solidFill>
              <a:latin typeface="+mj-ea"/>
              <a:ea typeface="+mj-ea"/>
            </a:endParaRPr>
          </a:p>
        </p:txBody>
      </p:sp>
      <p:pic>
        <p:nvPicPr>
          <p:cNvPr id="2050" name="Picture 2" descr="\\ALRIT\Alrit共有\02_農作業安全対策\２８農林水産省予算 安全総合対策\リスクカルテ\指導者研修用資料関係\02 安全講習テキスト 耕種分冊 Ⅱ\イラスト\コンバイン環境改善.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101" y="3284984"/>
            <a:ext cx="8368414" cy="3024336"/>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272578" y="242645"/>
            <a:ext cx="8619902" cy="954107"/>
          </a:xfrm>
          <a:prstGeom prst="rect">
            <a:avLst/>
          </a:prstGeom>
          <a:solidFill>
            <a:schemeClr val="bg1"/>
          </a:solidFill>
          <a:ln w="25400">
            <a:noFill/>
          </a:ln>
        </p:spPr>
        <p:txBody>
          <a:bodyPr wrap="square" rtlCol="0">
            <a:spAutoFit/>
          </a:bodyPr>
          <a:lstStyle/>
          <a:p>
            <a:r>
              <a:rPr lang="ja-JP" altLang="en-US" sz="2800" dirty="0">
                <a:solidFill>
                  <a:prstClr val="black"/>
                </a:solidFill>
                <a:latin typeface="+mj-ea"/>
                <a:ea typeface="+mj-ea"/>
              </a:rPr>
              <a:t>　　</a:t>
            </a:r>
            <a:r>
              <a:rPr lang="ja-JP" altLang="en-US" sz="2800" dirty="0" smtClean="0">
                <a:solidFill>
                  <a:prstClr val="black"/>
                </a:solidFill>
                <a:latin typeface="+mj-ea"/>
                <a:ea typeface="+mj-ea"/>
              </a:rPr>
              <a:t>進入</a:t>
            </a:r>
            <a:r>
              <a:rPr lang="ja-JP" altLang="en-US" sz="2800" dirty="0">
                <a:solidFill>
                  <a:prstClr val="black"/>
                </a:solidFill>
                <a:latin typeface="+mj-ea"/>
                <a:ea typeface="+mj-ea"/>
              </a:rPr>
              <a:t>退出路をバックで走行させるときは、補助者に</a:t>
            </a:r>
            <a:r>
              <a:rPr lang="ja-JP" altLang="en-US" sz="2800" dirty="0" err="1">
                <a:solidFill>
                  <a:prstClr val="black"/>
                </a:solidFill>
                <a:latin typeface="+mj-ea"/>
                <a:ea typeface="+mj-ea"/>
              </a:rPr>
              <a:t>よ</a:t>
            </a:r>
            <a:r>
              <a:rPr lang="ja-JP" altLang="en-US" sz="2800" dirty="0">
                <a:solidFill>
                  <a:prstClr val="black"/>
                </a:solidFill>
                <a:latin typeface="+mj-ea"/>
                <a:ea typeface="+mj-ea"/>
              </a:rPr>
              <a:t>　　</a:t>
            </a:r>
            <a:endParaRPr lang="en-US" altLang="ja-JP" sz="2800" dirty="0">
              <a:solidFill>
                <a:prstClr val="black"/>
              </a:solidFill>
              <a:latin typeface="+mj-ea"/>
              <a:ea typeface="+mj-ea"/>
            </a:endParaRPr>
          </a:p>
          <a:p>
            <a:r>
              <a:rPr lang="ja-JP" altLang="en-US" sz="2800" dirty="0">
                <a:solidFill>
                  <a:prstClr val="black"/>
                </a:solidFill>
                <a:latin typeface="+mj-ea"/>
                <a:ea typeface="+mj-ea"/>
              </a:rPr>
              <a:t>　　</a:t>
            </a:r>
            <a:r>
              <a:rPr lang="ja-JP" altLang="en-US" sz="2800" dirty="0" err="1">
                <a:solidFill>
                  <a:prstClr val="black"/>
                </a:solidFill>
                <a:latin typeface="+mj-ea"/>
                <a:ea typeface="+mj-ea"/>
              </a:rPr>
              <a:t>る</a:t>
            </a:r>
            <a:r>
              <a:rPr lang="ja-JP" altLang="en-US" sz="2800" dirty="0">
                <a:solidFill>
                  <a:prstClr val="black"/>
                </a:solidFill>
                <a:latin typeface="+mj-ea"/>
                <a:ea typeface="+mj-ea"/>
              </a:rPr>
              <a:t>誘導や確認を行う。</a:t>
            </a:r>
          </a:p>
        </p:txBody>
      </p:sp>
      <p:sp>
        <p:nvSpPr>
          <p:cNvPr id="10" name="テキスト ボックス 9"/>
          <p:cNvSpPr txBox="1"/>
          <p:nvPr/>
        </p:nvSpPr>
        <p:spPr>
          <a:xfrm>
            <a:off x="272578" y="248455"/>
            <a:ext cx="492443" cy="461665"/>
          </a:xfrm>
          <a:prstGeom prst="rect">
            <a:avLst/>
          </a:prstGeom>
          <a:solidFill>
            <a:schemeClr val="bg1"/>
          </a:solidFill>
          <a:ln w="25400">
            <a:solidFill>
              <a:srgbClr val="FF0000"/>
            </a:solidFill>
          </a:ln>
        </p:spPr>
        <p:txBody>
          <a:bodyPr wrap="square" rtlCol="0">
            <a:spAutoFit/>
          </a:bodyPr>
          <a:lstStyle/>
          <a:p>
            <a:r>
              <a:rPr lang="ja-JP" altLang="en-US" sz="2400" dirty="0">
                <a:solidFill>
                  <a:srgbClr val="FF0000"/>
                </a:solidFill>
                <a:latin typeface="+mj-ea"/>
                <a:ea typeface="+mj-ea"/>
              </a:rPr>
              <a:t>✔</a:t>
            </a:r>
          </a:p>
        </p:txBody>
      </p:sp>
      <p:sp>
        <p:nvSpPr>
          <p:cNvPr id="2" name="スライド番号プレースホルダー 1"/>
          <p:cNvSpPr>
            <a:spLocks noGrp="1"/>
          </p:cNvSpPr>
          <p:nvPr>
            <p:ph type="sldNum" sz="quarter" idx="12"/>
          </p:nvPr>
        </p:nvSpPr>
        <p:spPr/>
        <p:txBody>
          <a:bodyPr/>
          <a:lstStyle/>
          <a:p>
            <a:pPr algn="l"/>
            <a:fld id="{EC2258F2-9678-4A3A-A23E-BAED14116D12}" type="slidenum">
              <a:rPr lang="ja-JP" altLang="en-US" smtClean="0">
                <a:solidFill>
                  <a:prstClr val="black">
                    <a:tint val="75000"/>
                  </a:prstClr>
                </a:solidFill>
              </a:rPr>
              <a:pPr algn="l"/>
              <a:t>124</a:t>
            </a:fld>
            <a:endParaRPr lang="ja-JP" altLang="en-US" dirty="0">
              <a:solidFill>
                <a:prstClr val="black">
                  <a:tint val="75000"/>
                </a:prstClr>
              </a:solidFill>
            </a:endParaRPr>
          </a:p>
        </p:txBody>
      </p:sp>
    </p:spTree>
    <p:extLst>
      <p:ext uri="{BB962C8B-B14F-4D97-AF65-F5344CB8AC3E}">
        <p14:creationId xmlns:p14="http://schemas.microsoft.com/office/powerpoint/2010/main" val="2663118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3075" name="Picture 3" descr="\\ALRIT\Alrit共有\02_農作業安全対策\２８農林水産省予算 安全総合対策\リスクカルテ\指導者研修用資料関係\02 安全講習テキスト 耕種分冊 Ⅱ\イラスト\コンバイン作業２.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4001" y="3068960"/>
            <a:ext cx="4904101" cy="3255762"/>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p:cNvSpPr txBox="1"/>
          <p:nvPr/>
        </p:nvSpPr>
        <p:spPr>
          <a:xfrm>
            <a:off x="254094" y="1412776"/>
            <a:ext cx="3669834" cy="1569660"/>
          </a:xfrm>
          <a:prstGeom prst="rect">
            <a:avLst/>
          </a:prstGeom>
          <a:noFill/>
        </p:spPr>
        <p:txBody>
          <a:bodyPr wrap="square" rtlCol="0">
            <a:spAutoFit/>
          </a:bodyPr>
          <a:lstStyle/>
          <a:p>
            <a:pPr marL="179388" indent="-179388"/>
            <a:r>
              <a:rPr lang="ja-JP" altLang="en-US" sz="2400" dirty="0" smtClean="0">
                <a:solidFill>
                  <a:prstClr val="black"/>
                </a:solidFill>
                <a:latin typeface="+mj-ea"/>
                <a:ea typeface="+mj-ea"/>
              </a:rPr>
              <a:t>①</a:t>
            </a:r>
            <a:r>
              <a:rPr lang="ja-JP" altLang="en-US" sz="2400" dirty="0" err="1" smtClean="0">
                <a:solidFill>
                  <a:prstClr val="black"/>
                </a:solidFill>
                <a:latin typeface="+mj-ea"/>
                <a:ea typeface="+mj-ea"/>
              </a:rPr>
              <a:t>ほ</a:t>
            </a:r>
            <a:r>
              <a:rPr lang="ja-JP" altLang="en-US" sz="2400" dirty="0" smtClean="0">
                <a:solidFill>
                  <a:prstClr val="black"/>
                </a:solidFill>
                <a:latin typeface="+mj-ea"/>
                <a:ea typeface="+mj-ea"/>
              </a:rPr>
              <a:t>場の点検</a:t>
            </a:r>
            <a:endParaRPr lang="en-US" altLang="ja-JP" sz="2400" dirty="0" smtClean="0">
              <a:solidFill>
                <a:prstClr val="black"/>
              </a:solidFill>
              <a:latin typeface="+mj-ea"/>
              <a:ea typeface="+mj-ea"/>
            </a:endParaRPr>
          </a:p>
          <a:p>
            <a:pPr marL="179388" indent="-179388"/>
            <a:r>
              <a:rPr lang="ja-JP" altLang="en-US" sz="2400" dirty="0" smtClean="0">
                <a:solidFill>
                  <a:prstClr val="black"/>
                </a:solidFill>
                <a:latin typeface="+mj-ea"/>
                <a:ea typeface="+mj-ea"/>
              </a:rPr>
              <a:t>②機械の点検・整備</a:t>
            </a:r>
            <a:endParaRPr lang="en-US" altLang="ja-JP" sz="2400" dirty="0" smtClean="0">
              <a:solidFill>
                <a:prstClr val="black"/>
              </a:solidFill>
              <a:latin typeface="+mj-ea"/>
              <a:ea typeface="+mj-ea"/>
            </a:endParaRPr>
          </a:p>
          <a:p>
            <a:pPr marL="179388" indent="-179388"/>
            <a:r>
              <a:rPr lang="ja-JP" altLang="en-US" sz="2400" dirty="0" smtClean="0">
                <a:solidFill>
                  <a:prstClr val="black"/>
                </a:solidFill>
                <a:latin typeface="+mj-ea"/>
                <a:ea typeface="+mj-ea"/>
              </a:rPr>
              <a:t>③周囲の確認</a:t>
            </a:r>
            <a:endParaRPr lang="en-US" altLang="ja-JP" sz="2400" dirty="0" smtClean="0">
              <a:solidFill>
                <a:prstClr val="black"/>
              </a:solidFill>
              <a:latin typeface="+mj-ea"/>
              <a:ea typeface="+mj-ea"/>
            </a:endParaRPr>
          </a:p>
          <a:p>
            <a:pPr marL="179388" indent="-179388"/>
            <a:r>
              <a:rPr lang="ja-JP" altLang="en-US" sz="2400" dirty="0" smtClean="0">
                <a:solidFill>
                  <a:prstClr val="black"/>
                </a:solidFill>
                <a:latin typeface="+mj-ea"/>
                <a:ea typeface="+mj-ea"/>
              </a:rPr>
              <a:t>④服装</a:t>
            </a:r>
            <a:endParaRPr lang="en-US" altLang="ja-JP" sz="2400" dirty="0">
              <a:solidFill>
                <a:prstClr val="black"/>
              </a:solidFill>
              <a:latin typeface="+mj-ea"/>
              <a:ea typeface="+mj-ea"/>
            </a:endParaRPr>
          </a:p>
        </p:txBody>
      </p:sp>
      <p:sp>
        <p:nvSpPr>
          <p:cNvPr id="18" name="タイトル 1"/>
          <p:cNvSpPr txBox="1">
            <a:spLocks/>
          </p:cNvSpPr>
          <p:nvPr/>
        </p:nvSpPr>
        <p:spPr>
          <a:xfrm>
            <a:off x="0" y="0"/>
            <a:ext cx="9144000" cy="584775"/>
          </a:xfrm>
          <a:prstGeom prst="rect">
            <a:avLst/>
          </a:prstGeom>
          <a:solidFill>
            <a:schemeClr val="accent3">
              <a:lumMod val="75000"/>
            </a:schemeClr>
          </a:solidFill>
        </p:spPr>
        <p:txBody>
          <a:bodyPr vert="horz" wrap="square" lIns="91440" tIns="45720" rIns="91440" bIns="45720" rtlCol="0" anchor="ctr">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200" dirty="0">
                <a:solidFill>
                  <a:prstClr val="white"/>
                </a:solidFill>
                <a:latin typeface="+mj-ea"/>
              </a:rPr>
              <a:t>３</a:t>
            </a:r>
            <a:r>
              <a:rPr lang="ja-JP" altLang="en-US" sz="3200" dirty="0" smtClean="0">
                <a:solidFill>
                  <a:prstClr val="white"/>
                </a:solidFill>
                <a:latin typeface="+mj-ea"/>
              </a:rPr>
              <a:t>．収穫</a:t>
            </a:r>
            <a:endParaRPr lang="ja-JP" altLang="en-US" sz="3200" dirty="0">
              <a:solidFill>
                <a:prstClr val="white"/>
              </a:solidFill>
              <a:latin typeface="+mj-ea"/>
            </a:endParaRPr>
          </a:p>
        </p:txBody>
      </p:sp>
      <p:sp>
        <p:nvSpPr>
          <p:cNvPr id="7" name="テキスト ボックス 6"/>
          <p:cNvSpPr txBox="1"/>
          <p:nvPr/>
        </p:nvSpPr>
        <p:spPr>
          <a:xfrm>
            <a:off x="760690" y="836711"/>
            <a:ext cx="7548861" cy="461665"/>
          </a:xfrm>
          <a:prstGeom prst="rect">
            <a:avLst/>
          </a:prstGeom>
          <a:solidFill>
            <a:schemeClr val="bg1"/>
          </a:solidFill>
          <a:ln>
            <a:solidFill>
              <a:schemeClr val="bg1"/>
            </a:solidFill>
          </a:ln>
        </p:spPr>
        <p:txBody>
          <a:bodyPr wrap="none" rtlCol="0">
            <a:spAutoFit/>
          </a:bodyPr>
          <a:lstStyle/>
          <a:p>
            <a:r>
              <a:rPr lang="ja-JP" altLang="en-US" sz="2400" dirty="0">
                <a:solidFill>
                  <a:prstClr val="black"/>
                </a:solidFill>
                <a:latin typeface="ＭＳ Ｐゴシック"/>
              </a:rPr>
              <a:t>下の絵を見ながら、チェックするポイントを</a:t>
            </a:r>
            <a:r>
              <a:rPr lang="ja-JP" altLang="en-US" sz="2400" dirty="0" smtClean="0">
                <a:solidFill>
                  <a:prstClr val="black"/>
                </a:solidFill>
                <a:latin typeface="ＭＳ Ｐゴシック"/>
              </a:rPr>
              <a:t>整理</a:t>
            </a:r>
            <a:r>
              <a:rPr lang="ja-JP" altLang="en-US" sz="2400" dirty="0">
                <a:solidFill>
                  <a:prstClr val="black"/>
                </a:solidFill>
                <a:latin typeface="ＭＳ Ｐゴシック"/>
              </a:rPr>
              <a:t>しましょう</a:t>
            </a:r>
            <a:r>
              <a:rPr lang="ja-JP" altLang="en-US" sz="2400" dirty="0" smtClean="0">
                <a:solidFill>
                  <a:prstClr val="black"/>
                </a:solidFill>
                <a:latin typeface="ＭＳ Ｐゴシック"/>
              </a:rPr>
              <a:t>。</a:t>
            </a:r>
            <a:endParaRPr lang="ja-JP" altLang="en-US" sz="2400" dirty="0">
              <a:solidFill>
                <a:prstClr val="black"/>
              </a:solidFill>
              <a:latin typeface="ＭＳ Ｐゴシック"/>
            </a:endParaRPr>
          </a:p>
        </p:txBody>
      </p:sp>
      <p:sp>
        <p:nvSpPr>
          <p:cNvPr id="2" name="スライド番号プレースホルダー 1"/>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125</a:t>
            </a:fld>
            <a:endParaRPr lang="ja-JP" altLang="en-US" dirty="0">
              <a:solidFill>
                <a:prstClr val="black">
                  <a:tint val="75000"/>
                </a:prstClr>
              </a:solidFill>
            </a:endParaRPr>
          </a:p>
        </p:txBody>
      </p:sp>
    </p:spTree>
    <p:extLst>
      <p:ext uri="{BB962C8B-B14F-4D97-AF65-F5344CB8AC3E}">
        <p14:creationId xmlns:p14="http://schemas.microsoft.com/office/powerpoint/2010/main" val="294336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1403213437"/>
              </p:ext>
            </p:extLst>
          </p:nvPr>
        </p:nvGraphicFramePr>
        <p:xfrm>
          <a:off x="457599" y="1268760"/>
          <a:ext cx="8331299" cy="3404569"/>
        </p:xfrm>
        <a:graphic>
          <a:graphicData uri="http://schemas.openxmlformats.org/drawingml/2006/table">
            <a:tbl>
              <a:tblPr firstRow="1" bandRow="1">
                <a:tableStyleId>{5C22544A-7EE6-4342-B048-85BDC9FD1C3A}</a:tableStyleId>
              </a:tblPr>
              <a:tblGrid>
                <a:gridCol w="1162074"/>
                <a:gridCol w="4608512"/>
                <a:gridCol w="864096"/>
                <a:gridCol w="864096"/>
                <a:gridCol w="832521"/>
              </a:tblGrid>
              <a:tr h="448055">
                <a:tc rowSpan="2">
                  <a:txBody>
                    <a:bodyPr/>
                    <a:lstStyle/>
                    <a:p>
                      <a:pPr algn="ctr"/>
                      <a:r>
                        <a:rPr kumimoji="1" lang="ja-JP" altLang="en-US" sz="2000" dirty="0" smtClean="0"/>
                        <a:t>事項</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kumimoji="1" lang="ja-JP" altLang="en-US" sz="2000" dirty="0" smtClean="0"/>
                        <a:t>チェック内容</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kumimoji="1" lang="ja-JP" altLang="en-US" sz="2000" dirty="0" smtClean="0"/>
                        <a:t>チェック欄</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dirty="0"/>
                    </a:p>
                  </a:txBody>
                  <a:tcPr/>
                </a:tc>
                <a:tc rowSpan="2">
                  <a:txBody>
                    <a:bodyPr/>
                    <a:lstStyle/>
                    <a:p>
                      <a:pPr algn="ctr"/>
                      <a:r>
                        <a:rPr kumimoji="1" lang="ja-JP" altLang="en-US" sz="2000" dirty="0" smtClean="0"/>
                        <a:t>対策</a:t>
                      </a:r>
                      <a:endParaRPr kumimoji="1" lang="en-US" altLang="ja-JP" sz="2000" dirty="0" smtClean="0"/>
                    </a:p>
                    <a:p>
                      <a:pPr algn="ctr"/>
                      <a:r>
                        <a:rPr kumimoji="1" lang="ja-JP" altLang="en-US" sz="2000" dirty="0" smtClean="0"/>
                        <a:t>優先</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4033">
                <a:tc vMerge="1">
                  <a:txBody>
                    <a:bodyPr/>
                    <a:lstStyle/>
                    <a:p>
                      <a:endParaRPr kumimoji="1" lang="ja-JP" altLang="en-US" dirty="0"/>
                    </a:p>
                  </a:txBody>
                  <a:tcPr/>
                </a:tc>
                <a:tc vMerge="1">
                  <a:txBody>
                    <a:bodyPr/>
                    <a:lstStyle/>
                    <a:p>
                      <a:endParaRPr kumimoji="1" lang="ja-JP" altLang="en-US" dirty="0"/>
                    </a:p>
                  </a:txBody>
                  <a:tcPr/>
                </a:tc>
                <a:tc>
                  <a:txBody>
                    <a:bodyPr/>
                    <a:lstStyle/>
                    <a:p>
                      <a:pPr algn="ctr"/>
                      <a:r>
                        <a:rPr kumimoji="1" lang="ja-JP" altLang="en-US" sz="2000" b="1" dirty="0" smtClean="0">
                          <a:solidFill>
                            <a:schemeClr val="bg1"/>
                          </a:solidFill>
                        </a:rPr>
                        <a:t>そうだ</a:t>
                      </a:r>
                      <a:endParaRPr kumimoji="1" lang="ja-JP" altLang="en-US" sz="20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kumimoji="1" lang="ja-JP" altLang="en-US" sz="2000" b="1" dirty="0" smtClean="0">
                          <a:solidFill>
                            <a:schemeClr val="bg1"/>
                          </a:solidFill>
                        </a:rPr>
                        <a:t>ちがう</a:t>
                      </a:r>
                      <a:endParaRPr kumimoji="1" lang="ja-JP" altLang="en-US" sz="20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vMerge="1">
                  <a:txBody>
                    <a:bodyPr/>
                    <a:lstStyle/>
                    <a:p>
                      <a:endParaRPr kumimoji="1" lang="ja-JP" altLang="en-US" dirty="0"/>
                    </a:p>
                  </a:txBody>
                  <a:tcPr/>
                </a:tc>
              </a:tr>
              <a:tr h="464447">
                <a:tc rowSpan="4">
                  <a:txBody>
                    <a:bodyPr/>
                    <a:lstStyle/>
                    <a:p>
                      <a:pPr algn="ctr"/>
                      <a:r>
                        <a:rPr kumimoji="1" lang="ja-JP" altLang="en-US" sz="2000" b="0" dirty="0" smtClean="0">
                          <a:solidFill>
                            <a:schemeClr val="tx1"/>
                          </a:solidFill>
                        </a:rPr>
                        <a:t>作業者</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kumimoji="1" lang="ja-JP" altLang="en-US" sz="2000" dirty="0" smtClean="0">
                          <a:solidFill>
                            <a:schemeClr val="tx1"/>
                          </a:solidFill>
                        </a:rPr>
                        <a:t>詰まったときは、必ずエンジンを切る。</a:t>
                      </a:r>
                      <a:endParaRPr kumimoji="1" lang="ja-JP" alt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792713">
                <a:tc vMerge="1">
                  <a:txBody>
                    <a:bodyPr/>
                    <a:lstStyle/>
                    <a:p>
                      <a:endParaRPr kumimoji="1" lang="ja-JP" altLang="en-US" sz="2000" b="0" dirty="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r>
                        <a:rPr kumimoji="1" lang="ja-JP" altLang="en-US" sz="2000" dirty="0" smtClean="0">
                          <a:solidFill>
                            <a:schemeClr val="tx1"/>
                          </a:solidFill>
                        </a:rPr>
                        <a:t>コンバインを動かすときは、周囲に人がいないことを確認している。</a:t>
                      </a:r>
                      <a:endParaRPr kumimoji="1" lang="ja-JP" alt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464447">
                <a:tc vMerge="1">
                  <a:txBody>
                    <a:bodyPr/>
                    <a:lstStyle/>
                    <a:p>
                      <a:endParaRPr kumimoji="1" lang="ja-JP" altLang="en-US" sz="2000" b="1" dirty="0">
                        <a:solidFill>
                          <a:srgbClr val="FF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r>
                        <a:rPr kumimoji="1" lang="ja-JP" altLang="en-US" sz="2000" dirty="0" smtClean="0">
                          <a:solidFill>
                            <a:schemeClr val="tx1"/>
                          </a:solidFill>
                        </a:rPr>
                        <a:t>後退時は、後方を十分確認する。</a:t>
                      </a:r>
                      <a:endParaRPr kumimoji="1" lang="ja-JP" alt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838667">
                <a:tc vMerge="1">
                  <a:txBody>
                    <a:bodyPr/>
                    <a:lstStyle/>
                    <a:p>
                      <a:endParaRPr kumimoji="1" lang="ja-JP" altLang="en-US" sz="20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r>
                        <a:rPr kumimoji="1" lang="ja-JP" altLang="en-US" sz="2000" dirty="0" smtClean="0">
                          <a:solidFill>
                            <a:schemeClr val="tx1"/>
                          </a:solidFill>
                        </a:rPr>
                        <a:t>手こぎでは、手袋をしないか、手に密着したものを着用している。</a:t>
                      </a:r>
                      <a:endParaRPr kumimoji="1" lang="ja-JP" alt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bl>
          </a:graphicData>
        </a:graphic>
      </p:graphicFrame>
      <p:sp>
        <p:nvSpPr>
          <p:cNvPr id="8" name="タイトル 1"/>
          <p:cNvSpPr txBox="1">
            <a:spLocks/>
          </p:cNvSpPr>
          <p:nvPr/>
        </p:nvSpPr>
        <p:spPr>
          <a:xfrm>
            <a:off x="0" y="0"/>
            <a:ext cx="9144000" cy="584775"/>
          </a:xfrm>
          <a:prstGeom prst="rect">
            <a:avLst/>
          </a:prstGeom>
          <a:solidFill>
            <a:schemeClr val="accent3">
              <a:lumMod val="75000"/>
            </a:schemeClr>
          </a:solidFill>
        </p:spPr>
        <p:txBody>
          <a:bodyPr vert="horz" wrap="square" lIns="91440" tIns="45720" rIns="91440" bIns="45720" rtlCol="0" anchor="ctr">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200" dirty="0">
                <a:solidFill>
                  <a:prstClr val="white"/>
                </a:solidFill>
                <a:latin typeface="+mj-ea"/>
              </a:rPr>
              <a:t>３</a:t>
            </a:r>
            <a:r>
              <a:rPr lang="ja-JP" altLang="en-US" sz="3200" dirty="0" smtClean="0">
                <a:solidFill>
                  <a:prstClr val="white"/>
                </a:solidFill>
                <a:latin typeface="+mj-ea"/>
              </a:rPr>
              <a:t>．収穫</a:t>
            </a:r>
            <a:endParaRPr lang="ja-JP" altLang="en-US" sz="3200" dirty="0">
              <a:solidFill>
                <a:prstClr val="white"/>
              </a:solidFill>
              <a:latin typeface="+mj-ea"/>
            </a:endParaRPr>
          </a:p>
        </p:txBody>
      </p:sp>
      <p:sp>
        <p:nvSpPr>
          <p:cNvPr id="6" name="テキスト ボックス 5"/>
          <p:cNvSpPr txBox="1"/>
          <p:nvPr/>
        </p:nvSpPr>
        <p:spPr>
          <a:xfrm>
            <a:off x="457599" y="4869160"/>
            <a:ext cx="8290865" cy="338554"/>
          </a:xfrm>
          <a:prstGeom prst="rect">
            <a:avLst/>
          </a:prstGeom>
          <a:solidFill>
            <a:schemeClr val="accent2">
              <a:lumMod val="20000"/>
              <a:lumOff val="80000"/>
            </a:schemeClr>
          </a:solidFill>
        </p:spPr>
        <p:txBody>
          <a:bodyPr wrap="square" rtlCol="0">
            <a:spAutoFit/>
          </a:bodyPr>
          <a:lstStyle/>
          <a:p>
            <a:r>
              <a:rPr lang="ja-JP" altLang="en-US" sz="1600" dirty="0">
                <a:latin typeface="+mj-ea"/>
                <a:ea typeface="+mj-ea"/>
              </a:rPr>
              <a:t>リスクカルテ解説書</a:t>
            </a:r>
            <a:r>
              <a:rPr lang="ja-JP" altLang="en-US" sz="1600" dirty="0" smtClean="0">
                <a:latin typeface="+mj-ea"/>
                <a:ea typeface="+mj-ea"/>
              </a:rPr>
              <a:t>：「</a:t>
            </a:r>
            <a:r>
              <a:rPr lang="ja-JP" altLang="ja-JP" sz="1600" dirty="0">
                <a:latin typeface="+mj-ea"/>
                <a:ea typeface="+mj-ea"/>
              </a:rPr>
              <a:t>危険予知訓練</a:t>
            </a:r>
            <a:r>
              <a:rPr lang="ja-JP" altLang="en-US" sz="1600" dirty="0" smtClean="0">
                <a:latin typeface="+mj-ea"/>
                <a:ea typeface="+mj-ea"/>
              </a:rPr>
              <a:t>」</a:t>
            </a:r>
            <a:r>
              <a:rPr lang="en-US" altLang="ja-JP" sz="1600" dirty="0" smtClean="0">
                <a:latin typeface="+mj-ea"/>
                <a:ea typeface="+mj-ea"/>
              </a:rPr>
              <a:t>p42</a:t>
            </a:r>
            <a:r>
              <a:rPr lang="ja-JP" altLang="en-US" sz="1600" dirty="0" err="1" smtClean="0">
                <a:latin typeface="+mj-ea"/>
                <a:ea typeface="+mj-ea"/>
              </a:rPr>
              <a:t>、</a:t>
            </a:r>
            <a:r>
              <a:rPr lang="ja-JP" altLang="en-US" sz="1600" dirty="0" smtClean="0">
                <a:latin typeface="+mj-ea"/>
                <a:ea typeface="+mj-ea"/>
              </a:rPr>
              <a:t>「</a:t>
            </a:r>
            <a:r>
              <a:rPr lang="ja-JP" altLang="ja-JP" sz="1600" dirty="0">
                <a:latin typeface="+mj-ea"/>
                <a:ea typeface="+mj-ea"/>
              </a:rPr>
              <a:t>安全な服装</a:t>
            </a:r>
            <a:r>
              <a:rPr lang="ja-JP" altLang="en-US" sz="1600" dirty="0" smtClean="0">
                <a:latin typeface="+mj-ea"/>
                <a:ea typeface="+mj-ea"/>
              </a:rPr>
              <a:t>」</a:t>
            </a:r>
            <a:r>
              <a:rPr lang="en-US" altLang="ja-JP" sz="1600" dirty="0" smtClean="0">
                <a:latin typeface="+mj-ea"/>
                <a:ea typeface="+mj-ea"/>
              </a:rPr>
              <a:t>p64</a:t>
            </a:r>
            <a:r>
              <a:rPr lang="ja-JP" altLang="en-US" sz="1600" dirty="0" err="1" smtClean="0">
                <a:latin typeface="+mj-ea"/>
                <a:ea typeface="+mj-ea"/>
              </a:rPr>
              <a:t>、</a:t>
            </a:r>
            <a:r>
              <a:rPr lang="ja-JP" altLang="en-US" sz="1600" dirty="0" smtClean="0">
                <a:latin typeface="+mj-ea"/>
                <a:ea typeface="+mj-ea"/>
              </a:rPr>
              <a:t>「</a:t>
            </a:r>
            <a:r>
              <a:rPr lang="ja-JP" altLang="ja-JP" sz="1600" dirty="0">
                <a:latin typeface="+mj-ea"/>
                <a:ea typeface="+mj-ea"/>
              </a:rPr>
              <a:t>組み作業の</a:t>
            </a:r>
            <a:r>
              <a:rPr lang="ja-JP" altLang="ja-JP" sz="1600" dirty="0" smtClean="0">
                <a:latin typeface="+mj-ea"/>
                <a:ea typeface="+mj-ea"/>
              </a:rPr>
              <a:t>合図</a:t>
            </a:r>
            <a:r>
              <a:rPr lang="ja-JP" altLang="en-US" sz="1600" dirty="0" smtClean="0">
                <a:latin typeface="+mj-ea"/>
                <a:ea typeface="+mj-ea"/>
              </a:rPr>
              <a:t>」</a:t>
            </a:r>
            <a:r>
              <a:rPr lang="en-US" altLang="ja-JP" sz="1600" dirty="0" smtClean="0">
                <a:latin typeface="+mj-ea"/>
                <a:ea typeface="+mj-ea"/>
              </a:rPr>
              <a:t>p76</a:t>
            </a:r>
            <a:r>
              <a:rPr lang="ja-JP" altLang="en-US" sz="1600" dirty="0" smtClean="0">
                <a:latin typeface="+mj-ea"/>
                <a:ea typeface="+mj-ea"/>
              </a:rPr>
              <a:t>　参照</a:t>
            </a:r>
            <a:endParaRPr kumimoji="1" lang="ja-JP" altLang="en-US" sz="1600" dirty="0">
              <a:latin typeface="+mj-ea"/>
              <a:ea typeface="+mj-ea"/>
            </a:endParaRPr>
          </a:p>
        </p:txBody>
      </p:sp>
      <p:sp>
        <p:nvSpPr>
          <p:cNvPr id="2" name="スライド番号プレースホルダー 1"/>
          <p:cNvSpPr>
            <a:spLocks noGrp="1"/>
          </p:cNvSpPr>
          <p:nvPr>
            <p:ph type="sldNum" sz="quarter" idx="12"/>
          </p:nvPr>
        </p:nvSpPr>
        <p:spPr/>
        <p:txBody>
          <a:bodyPr/>
          <a:lstStyle/>
          <a:p>
            <a:pPr algn="l"/>
            <a:fld id="{EC2258F2-9678-4A3A-A23E-BAED14116D12}" type="slidenum">
              <a:rPr lang="ja-JP" altLang="en-US" smtClean="0">
                <a:solidFill>
                  <a:prstClr val="black">
                    <a:tint val="75000"/>
                  </a:prstClr>
                </a:solidFill>
              </a:rPr>
              <a:pPr algn="l"/>
              <a:t>126</a:t>
            </a:fld>
            <a:endParaRPr lang="ja-JP" altLang="en-US" dirty="0">
              <a:solidFill>
                <a:prstClr val="black">
                  <a:tint val="75000"/>
                </a:prstClr>
              </a:solidFill>
            </a:endParaRPr>
          </a:p>
        </p:txBody>
      </p:sp>
    </p:spTree>
    <p:extLst>
      <p:ext uri="{BB962C8B-B14F-4D97-AF65-F5344CB8AC3E}">
        <p14:creationId xmlns:p14="http://schemas.microsoft.com/office/powerpoint/2010/main" val="1099385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8" name="テキスト ボックス 7"/>
          <p:cNvSpPr txBox="1"/>
          <p:nvPr/>
        </p:nvSpPr>
        <p:spPr>
          <a:xfrm>
            <a:off x="233237" y="5510127"/>
            <a:ext cx="8654343" cy="830997"/>
          </a:xfrm>
          <a:prstGeom prst="rect">
            <a:avLst/>
          </a:prstGeom>
          <a:solidFill>
            <a:schemeClr val="bg1"/>
          </a:solidFill>
          <a:ln>
            <a:noFill/>
          </a:ln>
        </p:spPr>
        <p:txBody>
          <a:bodyPr wrap="square" rtlCol="0">
            <a:spAutoFit/>
          </a:bodyPr>
          <a:lstStyle/>
          <a:p>
            <a:r>
              <a:rPr lang="ja-JP" altLang="en-US" sz="2400" b="1" dirty="0">
                <a:solidFill>
                  <a:srgbClr val="FF0000"/>
                </a:solidFill>
                <a:latin typeface="+mj-ea"/>
                <a:ea typeface="+mj-ea"/>
              </a:rPr>
              <a:t>≪なぜ≫</a:t>
            </a:r>
            <a:r>
              <a:rPr lang="ja-JP" altLang="en-US" sz="2400" dirty="0">
                <a:solidFill>
                  <a:prstClr val="black"/>
                </a:solidFill>
                <a:latin typeface="+mj-ea"/>
                <a:ea typeface="+mj-ea"/>
              </a:rPr>
              <a:t>収穫作業は天候に左右されるため、詰まりや故障が発生したとき、気が急いて注意を怠りやすく</a:t>
            </a:r>
            <a:r>
              <a:rPr lang="ja-JP" altLang="en-US" sz="2400" dirty="0" smtClean="0">
                <a:solidFill>
                  <a:prstClr val="black"/>
                </a:solidFill>
                <a:latin typeface="+mj-ea"/>
                <a:ea typeface="+mj-ea"/>
              </a:rPr>
              <a:t>なります。</a:t>
            </a:r>
            <a:endParaRPr lang="ja-JP" altLang="en-US" sz="2400" dirty="0">
              <a:solidFill>
                <a:prstClr val="black"/>
              </a:solidFill>
              <a:latin typeface="+mj-ea"/>
              <a:ea typeface="+mj-ea"/>
            </a:endParaRPr>
          </a:p>
        </p:txBody>
      </p:sp>
      <p:sp>
        <p:nvSpPr>
          <p:cNvPr id="14" name="テキスト ボックス 13"/>
          <p:cNvSpPr txBox="1"/>
          <p:nvPr/>
        </p:nvSpPr>
        <p:spPr>
          <a:xfrm>
            <a:off x="301596" y="1001856"/>
            <a:ext cx="3424199" cy="4154984"/>
          </a:xfrm>
          <a:prstGeom prst="rect">
            <a:avLst/>
          </a:prstGeom>
          <a:noFill/>
        </p:spPr>
        <p:txBody>
          <a:bodyPr wrap="square" rtlCol="0">
            <a:spAutoFit/>
          </a:bodyPr>
          <a:lstStyle/>
          <a:p>
            <a:r>
              <a:rPr lang="en-US" altLang="ja-JP" sz="2400" b="1" dirty="0" smtClean="0">
                <a:solidFill>
                  <a:srgbClr val="FF0000"/>
                </a:solidFill>
                <a:latin typeface="+mj-ea"/>
                <a:ea typeface="+mj-ea"/>
              </a:rPr>
              <a:t>《</a:t>
            </a:r>
            <a:r>
              <a:rPr lang="ja-JP" altLang="en-US" sz="2400" b="1" dirty="0" smtClean="0">
                <a:solidFill>
                  <a:srgbClr val="FF0000"/>
                </a:solidFill>
                <a:latin typeface="+mj-ea"/>
                <a:ea typeface="+mj-ea"/>
              </a:rPr>
              <a:t>事故事例</a:t>
            </a:r>
            <a:r>
              <a:rPr lang="en-US" altLang="ja-JP" sz="2400" b="1" dirty="0" smtClean="0">
                <a:solidFill>
                  <a:srgbClr val="FF0000"/>
                </a:solidFill>
                <a:latin typeface="+mj-ea"/>
                <a:ea typeface="+mj-ea"/>
              </a:rPr>
              <a:t>》</a:t>
            </a:r>
          </a:p>
          <a:p>
            <a:r>
              <a:rPr lang="ja-JP" altLang="en-US" sz="2400" b="1" dirty="0" smtClean="0">
                <a:solidFill>
                  <a:srgbClr val="FF0000"/>
                </a:solidFill>
                <a:latin typeface="+mj-ea"/>
                <a:ea typeface="+mj-ea"/>
              </a:rPr>
              <a:t>詰まり</a:t>
            </a:r>
            <a:r>
              <a:rPr lang="ja-JP" altLang="en-US" sz="2400" b="1" dirty="0">
                <a:solidFill>
                  <a:srgbClr val="FF0000"/>
                </a:solidFill>
                <a:latin typeface="+mj-ea"/>
                <a:ea typeface="+mj-ea"/>
              </a:rPr>
              <a:t>除去、エンジン</a:t>
            </a:r>
            <a:r>
              <a:rPr lang="ja-JP" altLang="en-US" sz="2400" b="1" dirty="0" smtClean="0">
                <a:solidFill>
                  <a:srgbClr val="FF0000"/>
                </a:solidFill>
                <a:latin typeface="+mj-ea"/>
                <a:ea typeface="+mj-ea"/>
              </a:rPr>
              <a:t>停止（</a:t>
            </a:r>
            <a:r>
              <a:rPr lang="ja-JP" altLang="en-US" sz="2400" b="1" dirty="0">
                <a:solidFill>
                  <a:srgbClr val="FF0000"/>
                </a:solidFill>
                <a:latin typeface="+mj-ea"/>
                <a:ea typeface="+mj-ea"/>
              </a:rPr>
              <a:t>指切創、骨折）</a:t>
            </a:r>
          </a:p>
          <a:p>
            <a:r>
              <a:rPr lang="ja-JP" altLang="en-US" sz="2400" dirty="0" smtClean="0">
                <a:solidFill>
                  <a:prstClr val="black"/>
                </a:solidFill>
                <a:latin typeface="+mj-ea"/>
                <a:ea typeface="+mj-ea"/>
              </a:rPr>
              <a:t>大豆</a:t>
            </a:r>
            <a:r>
              <a:rPr lang="ja-JP" altLang="en-US" sz="2400" dirty="0">
                <a:solidFill>
                  <a:prstClr val="black"/>
                </a:solidFill>
                <a:latin typeface="+mj-ea"/>
                <a:ea typeface="+mj-ea"/>
              </a:rPr>
              <a:t>コンバインで収穫中、ヘッダの</a:t>
            </a:r>
            <a:r>
              <a:rPr lang="ja-JP" altLang="en-US" sz="2400" dirty="0" smtClean="0">
                <a:solidFill>
                  <a:prstClr val="black"/>
                </a:solidFill>
                <a:latin typeface="+mj-ea"/>
                <a:ea typeface="+mj-ea"/>
              </a:rPr>
              <a:t>レシプロ刃に</a:t>
            </a:r>
            <a:r>
              <a:rPr lang="ja-JP" altLang="en-US" sz="2400" dirty="0">
                <a:solidFill>
                  <a:prstClr val="black"/>
                </a:solidFill>
                <a:latin typeface="+mj-ea"/>
                <a:ea typeface="+mj-ea"/>
              </a:rPr>
              <a:t>大豆茎が詰まったため、機械を止めずに取り除こうとして、左手人差し指を切った</a:t>
            </a:r>
            <a:r>
              <a:rPr lang="ja-JP" altLang="en-US" sz="2400" dirty="0" smtClean="0">
                <a:solidFill>
                  <a:prstClr val="black"/>
                </a:solidFill>
                <a:latin typeface="+mj-ea"/>
                <a:ea typeface="+mj-ea"/>
              </a:rPr>
              <a:t>。</a:t>
            </a:r>
            <a:endParaRPr lang="en-US" altLang="ja-JP" sz="2400" dirty="0" smtClean="0">
              <a:solidFill>
                <a:prstClr val="black"/>
              </a:solidFill>
              <a:latin typeface="+mj-ea"/>
              <a:ea typeface="+mj-ea"/>
            </a:endParaRPr>
          </a:p>
          <a:p>
            <a:r>
              <a:rPr lang="ja-JP" altLang="en-US" sz="2400" dirty="0" smtClean="0">
                <a:solidFill>
                  <a:prstClr val="black"/>
                </a:solidFill>
                <a:latin typeface="+mj-ea"/>
                <a:ea typeface="+mj-ea"/>
              </a:rPr>
              <a:t>（</a:t>
            </a:r>
            <a:r>
              <a:rPr lang="ja-JP" altLang="en-US" sz="2400" dirty="0">
                <a:solidFill>
                  <a:prstClr val="black"/>
                </a:solidFill>
                <a:latin typeface="+mj-ea"/>
                <a:ea typeface="+mj-ea"/>
              </a:rPr>
              <a:t>平成</a:t>
            </a:r>
            <a:r>
              <a:rPr lang="en-US" altLang="ja-JP" sz="2400" dirty="0">
                <a:solidFill>
                  <a:prstClr val="black"/>
                </a:solidFill>
                <a:latin typeface="+mj-ea"/>
                <a:ea typeface="+mj-ea"/>
              </a:rPr>
              <a:t>24</a:t>
            </a:r>
            <a:r>
              <a:rPr lang="ja-JP" altLang="en-US" sz="2400" dirty="0">
                <a:solidFill>
                  <a:prstClr val="black"/>
                </a:solidFill>
                <a:latin typeface="+mj-ea"/>
                <a:ea typeface="+mj-ea"/>
              </a:rPr>
              <a:t>年</a:t>
            </a:r>
            <a:r>
              <a:rPr lang="en-US" altLang="ja-JP" sz="2400" dirty="0">
                <a:solidFill>
                  <a:prstClr val="black"/>
                </a:solidFill>
                <a:latin typeface="+mj-ea"/>
                <a:ea typeface="+mj-ea"/>
              </a:rPr>
              <a:t>10</a:t>
            </a:r>
            <a:r>
              <a:rPr lang="ja-JP" altLang="en-US" sz="2400" dirty="0" smtClean="0">
                <a:solidFill>
                  <a:prstClr val="black"/>
                </a:solidFill>
                <a:latin typeface="+mj-ea"/>
                <a:ea typeface="+mj-ea"/>
              </a:rPr>
              <a:t>月 </a:t>
            </a:r>
            <a:r>
              <a:rPr lang="en-US" altLang="ja-JP" sz="2400" dirty="0" smtClean="0">
                <a:solidFill>
                  <a:prstClr val="black"/>
                </a:solidFill>
                <a:latin typeface="+mj-ea"/>
                <a:ea typeface="+mj-ea"/>
              </a:rPr>
              <a:t>9</a:t>
            </a:r>
            <a:r>
              <a:rPr lang="ja-JP" altLang="en-US" sz="2400" dirty="0">
                <a:solidFill>
                  <a:prstClr val="black"/>
                </a:solidFill>
                <a:latin typeface="+mj-ea"/>
                <a:ea typeface="+mj-ea"/>
              </a:rPr>
              <a:t>時</a:t>
            </a:r>
            <a:r>
              <a:rPr lang="ja-JP" altLang="en-US" sz="2400" dirty="0" smtClean="0">
                <a:solidFill>
                  <a:prstClr val="black"/>
                </a:solidFill>
                <a:latin typeface="+mj-ea"/>
                <a:ea typeface="+mj-ea"/>
              </a:rPr>
              <a:t>頃、男性・</a:t>
            </a:r>
            <a:r>
              <a:rPr lang="en-US" altLang="ja-JP" sz="2400" dirty="0" smtClean="0">
                <a:solidFill>
                  <a:prstClr val="black"/>
                </a:solidFill>
                <a:latin typeface="+mj-ea"/>
                <a:ea typeface="+mj-ea"/>
              </a:rPr>
              <a:t>71</a:t>
            </a:r>
            <a:r>
              <a:rPr lang="ja-JP" altLang="en-US" sz="2400" dirty="0">
                <a:solidFill>
                  <a:prstClr val="black"/>
                </a:solidFill>
                <a:latin typeface="+mj-ea"/>
                <a:ea typeface="+mj-ea"/>
              </a:rPr>
              <a:t>歳）</a:t>
            </a:r>
          </a:p>
        </p:txBody>
      </p:sp>
      <p:sp>
        <p:nvSpPr>
          <p:cNvPr id="9" name="テキスト ボックス 8"/>
          <p:cNvSpPr txBox="1"/>
          <p:nvPr/>
        </p:nvSpPr>
        <p:spPr>
          <a:xfrm>
            <a:off x="272578" y="260648"/>
            <a:ext cx="8619902" cy="523220"/>
          </a:xfrm>
          <a:prstGeom prst="rect">
            <a:avLst/>
          </a:prstGeom>
          <a:solidFill>
            <a:schemeClr val="bg1"/>
          </a:solidFill>
          <a:ln w="25400">
            <a:noFill/>
          </a:ln>
        </p:spPr>
        <p:txBody>
          <a:bodyPr wrap="square" rtlCol="0">
            <a:spAutoFit/>
          </a:bodyPr>
          <a:lstStyle/>
          <a:p>
            <a:r>
              <a:rPr lang="ja-JP" altLang="en-US" sz="2800" dirty="0">
                <a:solidFill>
                  <a:prstClr val="black"/>
                </a:solidFill>
                <a:latin typeface="+mj-ea"/>
                <a:ea typeface="+mj-ea"/>
              </a:rPr>
              <a:t>　　詰まったときは、必ずエンジンを切る。</a:t>
            </a:r>
          </a:p>
        </p:txBody>
      </p:sp>
      <p:sp>
        <p:nvSpPr>
          <p:cNvPr id="13" name="テキスト ボックス 12"/>
          <p:cNvSpPr txBox="1"/>
          <p:nvPr/>
        </p:nvSpPr>
        <p:spPr>
          <a:xfrm>
            <a:off x="263133" y="260648"/>
            <a:ext cx="492443" cy="461665"/>
          </a:xfrm>
          <a:prstGeom prst="rect">
            <a:avLst/>
          </a:prstGeom>
          <a:solidFill>
            <a:schemeClr val="bg1"/>
          </a:solidFill>
          <a:ln w="25400">
            <a:solidFill>
              <a:srgbClr val="FF0000"/>
            </a:solidFill>
          </a:ln>
        </p:spPr>
        <p:txBody>
          <a:bodyPr wrap="square" rtlCol="0">
            <a:spAutoFit/>
          </a:bodyPr>
          <a:lstStyle/>
          <a:p>
            <a:r>
              <a:rPr lang="ja-JP" altLang="en-US" sz="2400" dirty="0">
                <a:solidFill>
                  <a:prstClr val="white">
                    <a:lumMod val="75000"/>
                  </a:prstClr>
                </a:solidFill>
                <a:latin typeface="+mj-ea"/>
                <a:ea typeface="+mj-ea"/>
              </a:rPr>
              <a:t>✔</a:t>
            </a:r>
          </a:p>
        </p:txBody>
      </p:sp>
      <p:sp>
        <p:nvSpPr>
          <p:cNvPr id="10" name="正方形/長方形 9"/>
          <p:cNvSpPr/>
          <p:nvPr/>
        </p:nvSpPr>
        <p:spPr>
          <a:xfrm>
            <a:off x="4560408" y="4807901"/>
            <a:ext cx="3524508" cy="584775"/>
          </a:xfrm>
          <a:prstGeom prst="rect">
            <a:avLst/>
          </a:prstGeom>
          <a:solidFill>
            <a:schemeClr val="bg1">
              <a:lumMod val="85000"/>
            </a:schemeClr>
          </a:solidFill>
        </p:spPr>
        <p:txBody>
          <a:bodyPr wrap="square">
            <a:spAutoFit/>
          </a:bodyPr>
          <a:lstStyle/>
          <a:p>
            <a:r>
              <a:rPr lang="ja-JP" altLang="ja-JP" sz="1600" dirty="0">
                <a:latin typeface="+mj-ea"/>
                <a:ea typeface="+mj-ea"/>
              </a:rPr>
              <a:t>（一社）日本農村医学会編「こうして起こった農作業事故」（</a:t>
            </a:r>
            <a:r>
              <a:rPr lang="ja-JP" altLang="ja-JP" sz="1600" dirty="0" smtClean="0">
                <a:latin typeface="+mj-ea"/>
                <a:ea typeface="+mj-ea"/>
              </a:rPr>
              <a:t>№</a:t>
            </a:r>
            <a:r>
              <a:rPr lang="en-US" altLang="ja-JP" sz="1600" dirty="0">
                <a:latin typeface="+mj-ea"/>
                <a:ea typeface="+mj-ea"/>
              </a:rPr>
              <a:t>Ⅲ</a:t>
            </a:r>
            <a:r>
              <a:rPr lang="ja-JP" altLang="ja-JP" sz="1600" dirty="0" smtClean="0">
                <a:latin typeface="+mj-ea"/>
                <a:ea typeface="+mj-ea"/>
              </a:rPr>
              <a:t>）</a:t>
            </a:r>
            <a:r>
              <a:rPr lang="en-US" altLang="ja-JP" sz="1600" dirty="0" smtClean="0">
                <a:latin typeface="+mj-ea"/>
                <a:ea typeface="+mj-ea"/>
              </a:rPr>
              <a:t>p112</a:t>
            </a:r>
            <a:r>
              <a:rPr lang="ja-JP" altLang="ja-JP" sz="1600" dirty="0" smtClean="0">
                <a:latin typeface="+mj-ea"/>
                <a:ea typeface="+mj-ea"/>
              </a:rPr>
              <a:t>より</a:t>
            </a:r>
            <a:endParaRPr lang="ja-JP" altLang="ja-JP" sz="1600" dirty="0">
              <a:latin typeface="+mj-ea"/>
              <a:ea typeface="+mj-ea"/>
            </a:endParaRPr>
          </a:p>
        </p:txBody>
      </p:sp>
      <p:grpSp>
        <p:nvGrpSpPr>
          <p:cNvPr id="5" name="グループ化 4"/>
          <p:cNvGrpSpPr/>
          <p:nvPr/>
        </p:nvGrpSpPr>
        <p:grpSpPr>
          <a:xfrm>
            <a:off x="3797086" y="980728"/>
            <a:ext cx="5073945" cy="3806780"/>
            <a:chOff x="3797086" y="980728"/>
            <a:chExt cx="5073945" cy="3806780"/>
          </a:xfrm>
        </p:grpSpPr>
        <p:graphicFrame>
          <p:nvGraphicFramePr>
            <p:cNvPr id="3" name="オブジェクト 2"/>
            <p:cNvGraphicFramePr>
              <a:graphicFrameLocks noChangeAspect="1"/>
            </p:cNvGraphicFramePr>
            <p:nvPr>
              <p:extLst>
                <p:ext uri="{D42A27DB-BD31-4B8C-83A1-F6EECF244321}">
                  <p14:modId xmlns:p14="http://schemas.microsoft.com/office/powerpoint/2010/main" val="1011487185"/>
                </p:ext>
              </p:extLst>
            </p:nvPr>
          </p:nvGraphicFramePr>
          <p:xfrm>
            <a:off x="3797086" y="980728"/>
            <a:ext cx="5073945" cy="3806780"/>
          </p:xfrm>
          <a:graphic>
            <a:graphicData uri="http://schemas.openxmlformats.org/presentationml/2006/ole">
              <mc:AlternateContent xmlns:mc="http://schemas.openxmlformats.org/markup-compatibility/2006">
                <mc:Choice xmlns:v="urn:schemas-microsoft-com:vml" Requires="v">
                  <p:oleObj spid="_x0000_s1065" name="スライド" r:id="rId3" imgW="4570920" imgH="3428640" progId="PowerPoint.Slide.8">
                    <p:embed/>
                  </p:oleObj>
                </mc:Choice>
                <mc:Fallback>
                  <p:oleObj name="スライド" r:id="rId3" imgW="4570920" imgH="3428640" progId="PowerPoint.Slide.8">
                    <p:embed/>
                    <p:pic>
                      <p:nvPicPr>
                        <p:cNvPr id="0" name=""/>
                        <p:cNvPicPr/>
                        <p:nvPr/>
                      </p:nvPicPr>
                      <p:blipFill>
                        <a:blip r:embed="rId4"/>
                        <a:stretch>
                          <a:fillRect/>
                        </a:stretch>
                      </p:blipFill>
                      <p:spPr>
                        <a:xfrm>
                          <a:off x="3797086" y="980728"/>
                          <a:ext cx="5073945" cy="3806780"/>
                        </a:xfrm>
                        <a:prstGeom prst="rect">
                          <a:avLst/>
                        </a:prstGeom>
                      </p:spPr>
                    </p:pic>
                  </p:oleObj>
                </mc:Fallback>
              </mc:AlternateContent>
            </a:graphicData>
          </a:graphic>
        </p:graphicFrame>
        <p:sp>
          <p:nvSpPr>
            <p:cNvPr id="4" name="テキスト ボックス 3"/>
            <p:cNvSpPr txBox="1"/>
            <p:nvPr/>
          </p:nvSpPr>
          <p:spPr>
            <a:xfrm>
              <a:off x="5558810" y="1062067"/>
              <a:ext cx="1749070" cy="415498"/>
            </a:xfrm>
            <a:prstGeom prst="rect">
              <a:avLst/>
            </a:prstGeom>
            <a:solidFill>
              <a:schemeClr val="bg1"/>
            </a:solidFill>
            <a:ln>
              <a:solidFill>
                <a:schemeClr val="tx1"/>
              </a:solidFill>
            </a:ln>
          </p:spPr>
          <p:txBody>
            <a:bodyPr wrap="square" rtlCol="0">
              <a:spAutoFit/>
            </a:bodyPr>
            <a:lstStyle/>
            <a:p>
              <a:r>
                <a:rPr lang="ja-JP" altLang="en-US" sz="1050" dirty="0" smtClean="0"/>
                <a:t>事故時に使っていたものと</a:t>
              </a:r>
              <a:endParaRPr lang="en-US" altLang="ja-JP" sz="1050" dirty="0" smtClean="0"/>
            </a:p>
            <a:p>
              <a:r>
                <a:rPr kumimoji="1" lang="ja-JP" altLang="en-US" sz="1050" dirty="0" smtClean="0"/>
                <a:t>同型の大豆コンバイン</a:t>
              </a:r>
              <a:endParaRPr kumimoji="1" lang="ja-JP" altLang="en-US" sz="1050" dirty="0"/>
            </a:p>
          </p:txBody>
        </p:sp>
      </p:grpSp>
      <p:sp>
        <p:nvSpPr>
          <p:cNvPr id="2" name="スライド番号プレースホルダー 1"/>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127</a:t>
            </a:fld>
            <a:endParaRPr lang="ja-JP" altLang="en-US" dirty="0">
              <a:solidFill>
                <a:prstClr val="black">
                  <a:tint val="75000"/>
                </a:prstClr>
              </a:solidFill>
            </a:endParaRPr>
          </a:p>
        </p:txBody>
      </p:sp>
    </p:spTree>
    <p:extLst>
      <p:ext uri="{BB962C8B-B14F-4D97-AF65-F5344CB8AC3E}">
        <p14:creationId xmlns:p14="http://schemas.microsoft.com/office/powerpoint/2010/main" val="2948907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099" name="Picture 3" descr="\\ALRIT\Alrit共有\02_農作業安全対策\２８農林水産省予算 安全総合対策\リスクカルテ\指導者研修用資料関係\02 安全講習テキスト 耕種分冊 Ⅱ\イラスト\コンバインつまり除去１.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713" y="2636912"/>
            <a:ext cx="5675943" cy="369672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LRIT\Alrit共有\02_農作業安全対策\２８農林水産省予算 安全総合対策\リスクカルテ\指導者研修用資料関係\02 安全講習テキスト 耕種分冊 Ⅱ\イラスト\コンバインつまり除去２.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0656" y="2636912"/>
            <a:ext cx="1907296" cy="2016284"/>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272578" y="851228"/>
            <a:ext cx="8654343" cy="1569660"/>
          </a:xfrm>
          <a:prstGeom prst="rect">
            <a:avLst/>
          </a:prstGeom>
          <a:solidFill>
            <a:schemeClr val="bg1"/>
          </a:solidFill>
          <a:ln>
            <a:noFill/>
          </a:ln>
        </p:spPr>
        <p:txBody>
          <a:bodyPr wrap="square" rtlCol="0">
            <a:spAutoFit/>
          </a:bodyPr>
          <a:lstStyle/>
          <a:p>
            <a:r>
              <a:rPr lang="en-US" altLang="ja-JP" sz="2400" b="1" dirty="0">
                <a:solidFill>
                  <a:srgbClr val="FF0000"/>
                </a:solidFill>
                <a:latin typeface="+mj-ea"/>
                <a:ea typeface="+mj-ea"/>
              </a:rPr>
              <a:t>《</a:t>
            </a:r>
            <a:r>
              <a:rPr lang="ja-JP" altLang="en-US" sz="2400" b="1" dirty="0">
                <a:solidFill>
                  <a:srgbClr val="FF0000"/>
                </a:solidFill>
                <a:latin typeface="+mj-ea"/>
                <a:ea typeface="+mj-ea"/>
              </a:rPr>
              <a:t>改善のポイント</a:t>
            </a:r>
            <a:r>
              <a:rPr lang="en-US" altLang="ja-JP" sz="2400" b="1" dirty="0">
                <a:solidFill>
                  <a:srgbClr val="FF0000"/>
                </a:solidFill>
                <a:latin typeface="+mj-ea"/>
                <a:ea typeface="+mj-ea"/>
              </a:rPr>
              <a:t>》</a:t>
            </a:r>
          </a:p>
          <a:p>
            <a:r>
              <a:rPr lang="ja-JP" altLang="en-US" sz="2400" dirty="0" smtClean="0">
                <a:solidFill>
                  <a:prstClr val="black"/>
                </a:solidFill>
                <a:latin typeface="+mj-ea"/>
                <a:ea typeface="+mj-ea"/>
              </a:rPr>
              <a:t> 「詰まったら</a:t>
            </a:r>
            <a:r>
              <a:rPr lang="ja-JP" altLang="en-US" sz="2400" dirty="0">
                <a:solidFill>
                  <a:prstClr val="black"/>
                </a:solidFill>
                <a:latin typeface="+mj-ea"/>
                <a:ea typeface="+mj-ea"/>
              </a:rPr>
              <a:t>エンジンを止める</a:t>
            </a:r>
            <a:r>
              <a:rPr lang="ja-JP" altLang="en-US" sz="2400" dirty="0" smtClean="0">
                <a:solidFill>
                  <a:prstClr val="black"/>
                </a:solidFill>
                <a:latin typeface="+mj-ea"/>
                <a:ea typeface="+mj-ea"/>
              </a:rPr>
              <a:t>！」は鉄則です。</a:t>
            </a:r>
            <a:r>
              <a:rPr lang="ja-JP" altLang="en-US" sz="2400" dirty="0">
                <a:solidFill>
                  <a:prstClr val="black"/>
                </a:solidFill>
                <a:latin typeface="+mj-ea"/>
                <a:ea typeface="+mj-ea"/>
              </a:rPr>
              <a:t>「今までそうやって取り除いて事故を起こしていない」は、これからも事故を起こさない保証には</a:t>
            </a:r>
            <a:r>
              <a:rPr lang="ja-JP" altLang="en-US" sz="2400" dirty="0" smtClean="0">
                <a:solidFill>
                  <a:prstClr val="black"/>
                </a:solidFill>
                <a:latin typeface="+mj-ea"/>
                <a:ea typeface="+mj-ea"/>
              </a:rPr>
              <a:t>なりません。</a:t>
            </a:r>
            <a:endParaRPr lang="ja-JP" altLang="en-US" sz="2400" dirty="0">
              <a:solidFill>
                <a:prstClr val="black"/>
              </a:solidFill>
              <a:latin typeface="+mj-ea"/>
              <a:ea typeface="+mj-ea"/>
            </a:endParaRPr>
          </a:p>
        </p:txBody>
      </p:sp>
      <p:sp>
        <p:nvSpPr>
          <p:cNvPr id="7" name="テキスト ボックス 6"/>
          <p:cNvSpPr txBox="1"/>
          <p:nvPr/>
        </p:nvSpPr>
        <p:spPr>
          <a:xfrm>
            <a:off x="272578" y="282134"/>
            <a:ext cx="8619902" cy="523220"/>
          </a:xfrm>
          <a:prstGeom prst="rect">
            <a:avLst/>
          </a:prstGeom>
          <a:solidFill>
            <a:schemeClr val="bg1"/>
          </a:solidFill>
          <a:ln w="25400">
            <a:noFill/>
          </a:ln>
        </p:spPr>
        <p:txBody>
          <a:bodyPr wrap="square" rtlCol="0">
            <a:spAutoFit/>
          </a:bodyPr>
          <a:lstStyle/>
          <a:p>
            <a:r>
              <a:rPr lang="ja-JP" altLang="en-US" sz="2800" dirty="0">
                <a:solidFill>
                  <a:prstClr val="black"/>
                </a:solidFill>
                <a:latin typeface="+mj-ea"/>
                <a:ea typeface="+mj-ea"/>
              </a:rPr>
              <a:t>　　詰まったときは、必ずエンジンを切る。</a:t>
            </a:r>
          </a:p>
        </p:txBody>
      </p:sp>
      <p:sp>
        <p:nvSpPr>
          <p:cNvPr id="8" name="テキスト ボックス 7"/>
          <p:cNvSpPr txBox="1"/>
          <p:nvPr/>
        </p:nvSpPr>
        <p:spPr>
          <a:xfrm>
            <a:off x="254551" y="267062"/>
            <a:ext cx="492443" cy="461665"/>
          </a:xfrm>
          <a:prstGeom prst="rect">
            <a:avLst/>
          </a:prstGeom>
          <a:solidFill>
            <a:schemeClr val="bg1"/>
          </a:solidFill>
          <a:ln w="25400">
            <a:solidFill>
              <a:srgbClr val="FF0000"/>
            </a:solidFill>
          </a:ln>
        </p:spPr>
        <p:txBody>
          <a:bodyPr wrap="square" rtlCol="0">
            <a:spAutoFit/>
          </a:bodyPr>
          <a:lstStyle/>
          <a:p>
            <a:r>
              <a:rPr lang="ja-JP" altLang="en-US" sz="2400" dirty="0">
                <a:solidFill>
                  <a:srgbClr val="FF0000"/>
                </a:solidFill>
                <a:latin typeface="+mj-ea"/>
                <a:ea typeface="+mj-ea"/>
              </a:rPr>
              <a:t>✔</a:t>
            </a:r>
          </a:p>
        </p:txBody>
      </p:sp>
      <p:sp>
        <p:nvSpPr>
          <p:cNvPr id="2" name="スライド番号プレースホルダー 1"/>
          <p:cNvSpPr>
            <a:spLocks noGrp="1"/>
          </p:cNvSpPr>
          <p:nvPr>
            <p:ph type="sldNum" sz="quarter" idx="12"/>
          </p:nvPr>
        </p:nvSpPr>
        <p:spPr/>
        <p:txBody>
          <a:bodyPr/>
          <a:lstStyle/>
          <a:p>
            <a:pPr algn="l"/>
            <a:fld id="{EC2258F2-9678-4A3A-A23E-BAED14116D12}" type="slidenum">
              <a:rPr lang="ja-JP" altLang="en-US" smtClean="0">
                <a:solidFill>
                  <a:prstClr val="black">
                    <a:tint val="75000"/>
                  </a:prstClr>
                </a:solidFill>
              </a:rPr>
              <a:pPr algn="l"/>
              <a:t>128</a:t>
            </a:fld>
            <a:endParaRPr lang="ja-JP" altLang="en-US" dirty="0">
              <a:solidFill>
                <a:prstClr val="black">
                  <a:tint val="75000"/>
                </a:prstClr>
              </a:solidFill>
            </a:endParaRPr>
          </a:p>
        </p:txBody>
      </p:sp>
    </p:spTree>
    <p:extLst>
      <p:ext uri="{BB962C8B-B14F-4D97-AF65-F5344CB8AC3E}">
        <p14:creationId xmlns:p14="http://schemas.microsoft.com/office/powerpoint/2010/main" val="39974976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8" name="テキスト ボックス 7"/>
          <p:cNvSpPr txBox="1"/>
          <p:nvPr/>
        </p:nvSpPr>
        <p:spPr>
          <a:xfrm>
            <a:off x="263133" y="5661248"/>
            <a:ext cx="8619902" cy="830997"/>
          </a:xfrm>
          <a:prstGeom prst="rect">
            <a:avLst/>
          </a:prstGeom>
          <a:solidFill>
            <a:schemeClr val="bg1"/>
          </a:solidFill>
          <a:ln>
            <a:noFill/>
          </a:ln>
        </p:spPr>
        <p:txBody>
          <a:bodyPr wrap="square" rtlCol="0">
            <a:spAutoFit/>
          </a:bodyPr>
          <a:lstStyle/>
          <a:p>
            <a:r>
              <a:rPr lang="ja-JP" altLang="en-US" sz="2400" b="1" dirty="0">
                <a:solidFill>
                  <a:srgbClr val="FF0000"/>
                </a:solidFill>
                <a:latin typeface="+mj-ea"/>
                <a:ea typeface="+mj-ea"/>
              </a:rPr>
              <a:t>≪なぜ≫</a:t>
            </a:r>
            <a:r>
              <a:rPr lang="ja-JP" altLang="en-US" sz="2400" dirty="0">
                <a:solidFill>
                  <a:prstClr val="black"/>
                </a:solidFill>
                <a:latin typeface="+mj-ea"/>
                <a:ea typeface="+mj-ea"/>
              </a:rPr>
              <a:t>コンバインに</a:t>
            </a:r>
            <a:r>
              <a:rPr lang="ja-JP" altLang="en-US" sz="2400" dirty="0" smtClean="0">
                <a:solidFill>
                  <a:prstClr val="black"/>
                </a:solidFill>
                <a:latin typeface="+mj-ea"/>
                <a:ea typeface="+mj-ea"/>
              </a:rPr>
              <a:t>は、運転席から多く</a:t>
            </a:r>
            <a:r>
              <a:rPr lang="ja-JP" altLang="en-US" sz="2400" dirty="0">
                <a:solidFill>
                  <a:prstClr val="black"/>
                </a:solidFill>
                <a:latin typeface="+mj-ea"/>
                <a:ea typeface="+mj-ea"/>
              </a:rPr>
              <a:t>の死</a:t>
            </a:r>
            <a:r>
              <a:rPr lang="ja-JP" altLang="en-US" sz="2400" dirty="0" smtClean="0">
                <a:solidFill>
                  <a:prstClr val="black"/>
                </a:solidFill>
                <a:latin typeface="+mj-ea"/>
                <a:ea typeface="+mj-ea"/>
              </a:rPr>
              <a:t>角があるので、コンバイン</a:t>
            </a:r>
            <a:r>
              <a:rPr lang="ja-JP" altLang="en-US" sz="2400" dirty="0">
                <a:solidFill>
                  <a:prstClr val="black"/>
                </a:solidFill>
                <a:latin typeface="+mj-ea"/>
                <a:ea typeface="+mj-ea"/>
              </a:rPr>
              <a:t>の特性を知った運転操作が</a:t>
            </a:r>
            <a:r>
              <a:rPr lang="ja-JP" altLang="en-US" sz="2400" dirty="0" smtClean="0">
                <a:solidFill>
                  <a:prstClr val="black"/>
                </a:solidFill>
                <a:latin typeface="+mj-ea"/>
                <a:ea typeface="+mj-ea"/>
              </a:rPr>
              <a:t>必要です。</a:t>
            </a:r>
            <a:endParaRPr lang="ja-JP" altLang="en-US" sz="2400" dirty="0">
              <a:solidFill>
                <a:prstClr val="black"/>
              </a:solidFill>
              <a:latin typeface="+mj-ea"/>
              <a:ea typeface="+mj-ea"/>
            </a:endParaRPr>
          </a:p>
        </p:txBody>
      </p:sp>
      <p:sp>
        <p:nvSpPr>
          <p:cNvPr id="14" name="テキスト ボックス 13"/>
          <p:cNvSpPr txBox="1"/>
          <p:nvPr/>
        </p:nvSpPr>
        <p:spPr>
          <a:xfrm>
            <a:off x="272578" y="1340768"/>
            <a:ext cx="3836571" cy="3785652"/>
          </a:xfrm>
          <a:prstGeom prst="rect">
            <a:avLst/>
          </a:prstGeom>
          <a:noFill/>
        </p:spPr>
        <p:txBody>
          <a:bodyPr wrap="square" rtlCol="0">
            <a:spAutoFit/>
          </a:bodyPr>
          <a:lstStyle/>
          <a:p>
            <a:r>
              <a:rPr lang="en-US" altLang="ja-JP" sz="2400" b="1" dirty="0" smtClean="0">
                <a:solidFill>
                  <a:srgbClr val="FF0000"/>
                </a:solidFill>
                <a:latin typeface="+mj-ea"/>
                <a:ea typeface="+mj-ea"/>
              </a:rPr>
              <a:t>《</a:t>
            </a:r>
            <a:r>
              <a:rPr lang="ja-JP" altLang="en-US" sz="2400" b="1" dirty="0" smtClean="0">
                <a:solidFill>
                  <a:srgbClr val="FF0000"/>
                </a:solidFill>
                <a:latin typeface="+mj-ea"/>
                <a:ea typeface="+mj-ea"/>
              </a:rPr>
              <a:t>事故事例</a:t>
            </a:r>
            <a:r>
              <a:rPr lang="en-US" altLang="ja-JP" sz="2400" b="1" dirty="0" smtClean="0">
                <a:solidFill>
                  <a:srgbClr val="FF0000"/>
                </a:solidFill>
                <a:latin typeface="+mj-ea"/>
                <a:ea typeface="+mj-ea"/>
              </a:rPr>
              <a:t>》</a:t>
            </a:r>
          </a:p>
          <a:p>
            <a:r>
              <a:rPr lang="ja-JP" altLang="en-US" sz="2400" b="1" dirty="0" smtClean="0">
                <a:solidFill>
                  <a:srgbClr val="FF0000"/>
                </a:solidFill>
                <a:latin typeface="+mj-ea"/>
                <a:ea typeface="+mj-ea"/>
              </a:rPr>
              <a:t>補助者</a:t>
            </a:r>
            <a:r>
              <a:rPr lang="ja-JP" altLang="en-US" sz="2400" b="1" dirty="0">
                <a:solidFill>
                  <a:srgbClr val="FF0000"/>
                </a:solidFill>
                <a:latin typeface="+mj-ea"/>
                <a:ea typeface="+mj-ea"/>
              </a:rPr>
              <a:t>、確認（骨折）</a:t>
            </a:r>
          </a:p>
          <a:p>
            <a:r>
              <a:rPr lang="ja-JP" altLang="en-US" sz="2400" dirty="0" smtClean="0">
                <a:solidFill>
                  <a:prstClr val="black"/>
                </a:solidFill>
                <a:latin typeface="+mj-ea"/>
                <a:ea typeface="+mj-ea"/>
              </a:rPr>
              <a:t>麦刈り中</a:t>
            </a:r>
            <a:r>
              <a:rPr lang="ja-JP" altLang="en-US" sz="2400" dirty="0">
                <a:solidFill>
                  <a:prstClr val="black"/>
                </a:solidFill>
                <a:latin typeface="+mj-ea"/>
                <a:ea typeface="+mj-ea"/>
              </a:rPr>
              <a:t>、コンバインに詰まった草を取っていた人がコンバイン運転席からは死角となり見えず、作業が終了したと思い、発進して轢いてしまった。肋骨骨折</a:t>
            </a:r>
            <a:r>
              <a:rPr lang="ja-JP" altLang="en-US" sz="2400" dirty="0" smtClean="0">
                <a:solidFill>
                  <a:prstClr val="black"/>
                </a:solidFill>
                <a:latin typeface="+mj-ea"/>
                <a:ea typeface="+mj-ea"/>
              </a:rPr>
              <a:t>。</a:t>
            </a:r>
            <a:endParaRPr lang="en-US" altLang="ja-JP" sz="2400" dirty="0" smtClean="0">
              <a:solidFill>
                <a:prstClr val="black"/>
              </a:solidFill>
              <a:latin typeface="+mj-ea"/>
              <a:ea typeface="+mj-ea"/>
            </a:endParaRPr>
          </a:p>
          <a:p>
            <a:r>
              <a:rPr lang="ja-JP" altLang="en-US" sz="2400" dirty="0" smtClean="0">
                <a:solidFill>
                  <a:prstClr val="black"/>
                </a:solidFill>
                <a:latin typeface="+mj-ea"/>
                <a:ea typeface="+mj-ea"/>
              </a:rPr>
              <a:t>（</a:t>
            </a:r>
            <a:r>
              <a:rPr lang="ja-JP" altLang="en-US" sz="2400" dirty="0">
                <a:solidFill>
                  <a:prstClr val="black"/>
                </a:solidFill>
                <a:latin typeface="+mj-ea"/>
                <a:ea typeface="+mj-ea"/>
              </a:rPr>
              <a:t>平成</a:t>
            </a:r>
            <a:r>
              <a:rPr lang="en-US" altLang="ja-JP" sz="2400" dirty="0">
                <a:solidFill>
                  <a:prstClr val="black"/>
                </a:solidFill>
                <a:latin typeface="+mj-ea"/>
                <a:ea typeface="+mj-ea"/>
              </a:rPr>
              <a:t>23</a:t>
            </a:r>
            <a:r>
              <a:rPr lang="ja-JP" altLang="en-US" sz="2400" dirty="0">
                <a:solidFill>
                  <a:prstClr val="black"/>
                </a:solidFill>
                <a:latin typeface="+mj-ea"/>
                <a:ea typeface="+mj-ea"/>
              </a:rPr>
              <a:t>年</a:t>
            </a:r>
            <a:r>
              <a:rPr lang="en-US" altLang="ja-JP" sz="2400" dirty="0">
                <a:solidFill>
                  <a:prstClr val="black"/>
                </a:solidFill>
                <a:latin typeface="+mj-ea"/>
                <a:ea typeface="+mj-ea"/>
              </a:rPr>
              <a:t>6</a:t>
            </a:r>
            <a:r>
              <a:rPr lang="ja-JP" altLang="en-US" sz="2400" dirty="0" smtClean="0">
                <a:solidFill>
                  <a:prstClr val="black"/>
                </a:solidFill>
                <a:latin typeface="+mj-ea"/>
                <a:ea typeface="+mj-ea"/>
              </a:rPr>
              <a:t>月 </a:t>
            </a:r>
            <a:r>
              <a:rPr lang="en-US" altLang="ja-JP" sz="2400" dirty="0" smtClean="0">
                <a:solidFill>
                  <a:prstClr val="black"/>
                </a:solidFill>
                <a:latin typeface="+mj-ea"/>
                <a:ea typeface="+mj-ea"/>
              </a:rPr>
              <a:t>14</a:t>
            </a:r>
            <a:r>
              <a:rPr lang="ja-JP" altLang="en-US" sz="2400" dirty="0" smtClean="0">
                <a:solidFill>
                  <a:prstClr val="black"/>
                </a:solidFill>
                <a:latin typeface="+mj-ea"/>
                <a:ea typeface="+mj-ea"/>
              </a:rPr>
              <a:t>時頃、男性・</a:t>
            </a:r>
            <a:r>
              <a:rPr lang="en-US" altLang="ja-JP" sz="2400" dirty="0" smtClean="0">
                <a:solidFill>
                  <a:prstClr val="black"/>
                </a:solidFill>
                <a:latin typeface="+mj-ea"/>
                <a:ea typeface="+mj-ea"/>
              </a:rPr>
              <a:t>72</a:t>
            </a:r>
            <a:r>
              <a:rPr lang="ja-JP" altLang="en-US" sz="2400" dirty="0">
                <a:solidFill>
                  <a:prstClr val="black"/>
                </a:solidFill>
                <a:latin typeface="+mj-ea"/>
                <a:ea typeface="+mj-ea"/>
              </a:rPr>
              <a:t>歳）</a:t>
            </a:r>
          </a:p>
        </p:txBody>
      </p:sp>
      <p:sp>
        <p:nvSpPr>
          <p:cNvPr id="9" name="テキスト ボックス 8"/>
          <p:cNvSpPr txBox="1"/>
          <p:nvPr/>
        </p:nvSpPr>
        <p:spPr>
          <a:xfrm>
            <a:off x="272578" y="262389"/>
            <a:ext cx="8619902" cy="954107"/>
          </a:xfrm>
          <a:prstGeom prst="rect">
            <a:avLst/>
          </a:prstGeom>
          <a:solidFill>
            <a:schemeClr val="bg1"/>
          </a:solidFill>
          <a:ln w="25400">
            <a:noFill/>
          </a:ln>
        </p:spPr>
        <p:txBody>
          <a:bodyPr wrap="square" rtlCol="0">
            <a:spAutoFit/>
          </a:bodyPr>
          <a:lstStyle/>
          <a:p>
            <a:r>
              <a:rPr lang="ja-JP" altLang="en-US" sz="2800" dirty="0">
                <a:solidFill>
                  <a:prstClr val="black"/>
                </a:solidFill>
                <a:latin typeface="+mj-ea"/>
                <a:ea typeface="+mj-ea"/>
              </a:rPr>
              <a:t>　　コンバインを動かすときは、周囲に人がいないことを</a:t>
            </a:r>
            <a:endParaRPr lang="en-US" altLang="ja-JP" sz="2800" dirty="0">
              <a:solidFill>
                <a:prstClr val="black"/>
              </a:solidFill>
              <a:latin typeface="+mj-ea"/>
              <a:ea typeface="+mj-ea"/>
            </a:endParaRPr>
          </a:p>
          <a:p>
            <a:r>
              <a:rPr lang="ja-JP" altLang="en-US" sz="2800" dirty="0">
                <a:solidFill>
                  <a:prstClr val="black"/>
                </a:solidFill>
                <a:latin typeface="+mj-ea"/>
                <a:ea typeface="+mj-ea"/>
              </a:rPr>
              <a:t>　　確認している。</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9149" y="1340768"/>
            <a:ext cx="4773886" cy="3598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テキスト ボックス 10"/>
          <p:cNvSpPr txBox="1"/>
          <p:nvPr/>
        </p:nvSpPr>
        <p:spPr>
          <a:xfrm>
            <a:off x="263133" y="260648"/>
            <a:ext cx="492443" cy="461665"/>
          </a:xfrm>
          <a:prstGeom prst="rect">
            <a:avLst/>
          </a:prstGeom>
          <a:solidFill>
            <a:schemeClr val="bg1"/>
          </a:solidFill>
          <a:ln w="25400">
            <a:solidFill>
              <a:srgbClr val="FF0000"/>
            </a:solidFill>
          </a:ln>
        </p:spPr>
        <p:txBody>
          <a:bodyPr wrap="square" rtlCol="0">
            <a:spAutoFit/>
          </a:bodyPr>
          <a:lstStyle/>
          <a:p>
            <a:r>
              <a:rPr lang="ja-JP" altLang="en-US" sz="2400" dirty="0">
                <a:solidFill>
                  <a:prstClr val="white">
                    <a:lumMod val="75000"/>
                  </a:prstClr>
                </a:solidFill>
                <a:latin typeface="+mj-ea"/>
                <a:ea typeface="+mj-ea"/>
              </a:rPr>
              <a:t>✔</a:t>
            </a:r>
          </a:p>
        </p:txBody>
      </p:sp>
      <p:sp>
        <p:nvSpPr>
          <p:cNvPr id="10" name="正方形/長方形 9"/>
          <p:cNvSpPr/>
          <p:nvPr/>
        </p:nvSpPr>
        <p:spPr>
          <a:xfrm>
            <a:off x="4743283" y="4983559"/>
            <a:ext cx="3524508" cy="584775"/>
          </a:xfrm>
          <a:prstGeom prst="rect">
            <a:avLst/>
          </a:prstGeom>
          <a:solidFill>
            <a:schemeClr val="bg1">
              <a:lumMod val="85000"/>
            </a:schemeClr>
          </a:solidFill>
        </p:spPr>
        <p:txBody>
          <a:bodyPr wrap="square">
            <a:spAutoFit/>
          </a:bodyPr>
          <a:lstStyle/>
          <a:p>
            <a:r>
              <a:rPr lang="ja-JP" altLang="ja-JP" sz="1600" dirty="0">
                <a:latin typeface="+mj-ea"/>
                <a:ea typeface="+mj-ea"/>
              </a:rPr>
              <a:t>（一社）日本農村医学会編「こうして起こった農作業事故」（</a:t>
            </a:r>
            <a:r>
              <a:rPr lang="ja-JP" altLang="ja-JP" sz="1600" dirty="0" smtClean="0">
                <a:latin typeface="+mj-ea"/>
                <a:ea typeface="+mj-ea"/>
              </a:rPr>
              <a:t>№</a:t>
            </a:r>
            <a:r>
              <a:rPr lang="en-US" altLang="ja-JP" sz="1600" dirty="0">
                <a:latin typeface="+mj-ea"/>
                <a:ea typeface="+mj-ea"/>
              </a:rPr>
              <a:t>Ⅲ</a:t>
            </a:r>
            <a:r>
              <a:rPr lang="ja-JP" altLang="ja-JP" sz="1600" dirty="0" smtClean="0">
                <a:latin typeface="+mj-ea"/>
                <a:ea typeface="+mj-ea"/>
              </a:rPr>
              <a:t>）</a:t>
            </a:r>
            <a:r>
              <a:rPr lang="en-US" altLang="ja-JP" sz="1600" dirty="0" smtClean="0">
                <a:latin typeface="+mj-ea"/>
                <a:ea typeface="+mj-ea"/>
              </a:rPr>
              <a:t>p121</a:t>
            </a:r>
            <a:r>
              <a:rPr lang="ja-JP" altLang="ja-JP" sz="1600" dirty="0" smtClean="0">
                <a:latin typeface="+mj-ea"/>
                <a:ea typeface="+mj-ea"/>
              </a:rPr>
              <a:t>より</a:t>
            </a:r>
            <a:endParaRPr lang="ja-JP" altLang="ja-JP" sz="1600" dirty="0">
              <a:latin typeface="+mj-ea"/>
              <a:ea typeface="+mj-ea"/>
            </a:endParaRPr>
          </a:p>
        </p:txBody>
      </p:sp>
      <p:sp>
        <p:nvSpPr>
          <p:cNvPr id="2" name="スライド番号プレースホルダー 1"/>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129</a:t>
            </a:fld>
            <a:endParaRPr lang="ja-JP" altLang="en-US" dirty="0">
              <a:solidFill>
                <a:prstClr val="black">
                  <a:tint val="75000"/>
                </a:prstClr>
              </a:solidFill>
            </a:endParaRPr>
          </a:p>
        </p:txBody>
      </p:sp>
    </p:spTree>
    <p:extLst>
      <p:ext uri="{BB962C8B-B14F-4D97-AF65-F5344CB8AC3E}">
        <p14:creationId xmlns:p14="http://schemas.microsoft.com/office/powerpoint/2010/main" val="9646386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8" name="テキスト ボックス 7"/>
          <p:cNvSpPr txBox="1"/>
          <p:nvPr/>
        </p:nvSpPr>
        <p:spPr>
          <a:xfrm>
            <a:off x="255357" y="5157192"/>
            <a:ext cx="8654343" cy="1200329"/>
          </a:xfrm>
          <a:prstGeom prst="rect">
            <a:avLst/>
          </a:prstGeom>
          <a:solidFill>
            <a:schemeClr val="bg1"/>
          </a:solidFill>
          <a:ln>
            <a:noFill/>
          </a:ln>
        </p:spPr>
        <p:txBody>
          <a:bodyPr wrap="square" rtlCol="0">
            <a:spAutoFit/>
          </a:bodyPr>
          <a:lstStyle/>
          <a:p>
            <a:r>
              <a:rPr lang="ja-JP" altLang="en-US" sz="2400" b="1" dirty="0">
                <a:solidFill>
                  <a:srgbClr val="FF0000"/>
                </a:solidFill>
                <a:latin typeface="+mj-ea"/>
                <a:ea typeface="+mj-ea"/>
              </a:rPr>
              <a:t>≪なぜ≫</a:t>
            </a:r>
            <a:r>
              <a:rPr lang="ja-JP" altLang="en-US" sz="2400" dirty="0">
                <a:solidFill>
                  <a:prstClr val="black"/>
                </a:solidFill>
                <a:latin typeface="+mj-ea"/>
                <a:ea typeface="+mj-ea"/>
              </a:rPr>
              <a:t>コンバインの足回りは</a:t>
            </a:r>
            <a:r>
              <a:rPr lang="ja-JP" altLang="en-US" sz="2400" dirty="0" smtClean="0">
                <a:solidFill>
                  <a:prstClr val="black"/>
                </a:solidFill>
                <a:latin typeface="+mj-ea"/>
                <a:ea typeface="+mj-ea"/>
              </a:rPr>
              <a:t>クローラで</a:t>
            </a:r>
            <a:r>
              <a:rPr lang="ja-JP" altLang="en-US" sz="2400" dirty="0">
                <a:solidFill>
                  <a:prstClr val="black"/>
                </a:solidFill>
                <a:latin typeface="+mj-ea"/>
                <a:ea typeface="+mj-ea"/>
              </a:rPr>
              <a:t>不整地走行に優れ、水平制御機能が搭載されている機種も</a:t>
            </a:r>
            <a:r>
              <a:rPr lang="ja-JP" altLang="en-US" sz="2400" dirty="0" smtClean="0">
                <a:solidFill>
                  <a:prstClr val="black"/>
                </a:solidFill>
                <a:latin typeface="+mj-ea"/>
                <a:ea typeface="+mj-ea"/>
              </a:rPr>
              <a:t>多いが、路面</a:t>
            </a:r>
            <a:r>
              <a:rPr lang="ja-JP" altLang="en-US" sz="2400" dirty="0">
                <a:solidFill>
                  <a:prstClr val="black"/>
                </a:solidFill>
                <a:latin typeface="+mj-ea"/>
                <a:ea typeface="+mj-ea"/>
              </a:rPr>
              <a:t>の状態が運転席で分かりにくくなって</a:t>
            </a:r>
            <a:r>
              <a:rPr lang="ja-JP" altLang="en-US" sz="2400" dirty="0" smtClean="0">
                <a:solidFill>
                  <a:prstClr val="black"/>
                </a:solidFill>
                <a:latin typeface="+mj-ea"/>
                <a:ea typeface="+mj-ea"/>
              </a:rPr>
              <a:t>います。</a:t>
            </a:r>
            <a:endParaRPr lang="ja-JP" altLang="en-US" sz="2400" dirty="0">
              <a:solidFill>
                <a:prstClr val="black"/>
              </a:solidFill>
              <a:latin typeface="+mj-ea"/>
              <a:ea typeface="+mj-ea"/>
            </a:endParaRPr>
          </a:p>
        </p:txBody>
      </p:sp>
      <p:sp>
        <p:nvSpPr>
          <p:cNvPr id="14" name="テキスト ボックス 13"/>
          <p:cNvSpPr txBox="1"/>
          <p:nvPr/>
        </p:nvSpPr>
        <p:spPr>
          <a:xfrm>
            <a:off x="255357" y="764704"/>
            <a:ext cx="3786388" cy="4154984"/>
          </a:xfrm>
          <a:prstGeom prst="rect">
            <a:avLst/>
          </a:prstGeom>
          <a:noFill/>
        </p:spPr>
        <p:txBody>
          <a:bodyPr wrap="square" rtlCol="0">
            <a:spAutoFit/>
          </a:bodyPr>
          <a:lstStyle/>
          <a:p>
            <a:r>
              <a:rPr lang="en-US" altLang="ja-JP" sz="2400" b="1" dirty="0" smtClean="0">
                <a:solidFill>
                  <a:srgbClr val="FF0000"/>
                </a:solidFill>
                <a:latin typeface="+mj-ea"/>
                <a:ea typeface="+mj-ea"/>
              </a:rPr>
              <a:t>《</a:t>
            </a:r>
            <a:r>
              <a:rPr lang="ja-JP" altLang="en-US" sz="2400" b="1" dirty="0" smtClean="0">
                <a:solidFill>
                  <a:srgbClr val="FF0000"/>
                </a:solidFill>
                <a:latin typeface="+mj-ea"/>
                <a:ea typeface="+mj-ea"/>
              </a:rPr>
              <a:t>事故事例</a:t>
            </a:r>
            <a:r>
              <a:rPr lang="en-US" altLang="ja-JP" sz="2400" b="1" dirty="0" smtClean="0">
                <a:solidFill>
                  <a:srgbClr val="FF0000"/>
                </a:solidFill>
                <a:latin typeface="+mj-ea"/>
                <a:ea typeface="+mj-ea"/>
              </a:rPr>
              <a:t>》</a:t>
            </a:r>
          </a:p>
          <a:p>
            <a:r>
              <a:rPr lang="ja-JP" altLang="en-US" sz="2400" b="1" dirty="0" smtClean="0">
                <a:solidFill>
                  <a:srgbClr val="FF0000"/>
                </a:solidFill>
                <a:latin typeface="+mj-ea"/>
                <a:ea typeface="+mj-ea"/>
              </a:rPr>
              <a:t>後退</a:t>
            </a:r>
            <a:r>
              <a:rPr lang="ja-JP" altLang="en-US" sz="2400" b="1" dirty="0">
                <a:solidFill>
                  <a:srgbClr val="FF0000"/>
                </a:solidFill>
                <a:latin typeface="+mj-ea"/>
                <a:ea typeface="+mj-ea"/>
              </a:rPr>
              <a:t>、後方</a:t>
            </a:r>
            <a:r>
              <a:rPr lang="ja-JP" altLang="en-US" sz="2400" b="1" dirty="0" smtClean="0">
                <a:solidFill>
                  <a:srgbClr val="FF0000"/>
                </a:solidFill>
                <a:latin typeface="+mj-ea"/>
                <a:ea typeface="+mj-ea"/>
              </a:rPr>
              <a:t>確認</a:t>
            </a:r>
            <a:endParaRPr lang="en-US" altLang="ja-JP" sz="2400" b="1" dirty="0" smtClean="0">
              <a:solidFill>
                <a:srgbClr val="FF0000"/>
              </a:solidFill>
              <a:latin typeface="+mj-ea"/>
              <a:ea typeface="+mj-ea"/>
            </a:endParaRPr>
          </a:p>
          <a:p>
            <a:r>
              <a:rPr lang="ja-JP" altLang="en-US" sz="2400" b="1" dirty="0" smtClean="0">
                <a:solidFill>
                  <a:srgbClr val="FF0000"/>
                </a:solidFill>
                <a:latin typeface="+mj-ea"/>
                <a:ea typeface="+mj-ea"/>
              </a:rPr>
              <a:t>（</a:t>
            </a:r>
            <a:r>
              <a:rPr lang="ja-JP" altLang="en-US" sz="2400" b="1" dirty="0">
                <a:solidFill>
                  <a:srgbClr val="FF0000"/>
                </a:solidFill>
                <a:latin typeface="+mj-ea"/>
                <a:ea typeface="+mj-ea"/>
              </a:rPr>
              <a:t>骨折、切創）</a:t>
            </a:r>
          </a:p>
          <a:p>
            <a:r>
              <a:rPr lang="ja-JP" altLang="en-US" sz="2400" dirty="0" smtClean="0">
                <a:solidFill>
                  <a:prstClr val="black"/>
                </a:solidFill>
                <a:latin typeface="+mj-ea"/>
                <a:ea typeface="+mj-ea"/>
              </a:rPr>
              <a:t>自脱コンバイン</a:t>
            </a:r>
            <a:r>
              <a:rPr lang="ja-JP" altLang="en-US" sz="2400" dirty="0">
                <a:solidFill>
                  <a:prstClr val="black"/>
                </a:solidFill>
                <a:latin typeface="+mj-ea"/>
                <a:ea typeface="+mj-ea"/>
              </a:rPr>
              <a:t>で稲刈り</a:t>
            </a:r>
            <a:r>
              <a:rPr lang="ja-JP" altLang="en-US" sz="2400" dirty="0" smtClean="0">
                <a:solidFill>
                  <a:prstClr val="black"/>
                </a:solidFill>
                <a:latin typeface="+mj-ea"/>
                <a:ea typeface="+mj-ea"/>
              </a:rPr>
              <a:t>中バック</a:t>
            </a:r>
            <a:r>
              <a:rPr lang="ja-JP" altLang="en-US" sz="2400" dirty="0">
                <a:solidFill>
                  <a:prstClr val="black"/>
                </a:solidFill>
                <a:latin typeface="+mj-ea"/>
                <a:ea typeface="+mj-ea"/>
              </a:rPr>
              <a:t>していた</a:t>
            </a:r>
            <a:r>
              <a:rPr lang="ja-JP" altLang="en-US" sz="2400" dirty="0" smtClean="0">
                <a:solidFill>
                  <a:prstClr val="black"/>
                </a:solidFill>
                <a:latin typeface="+mj-ea"/>
                <a:ea typeface="+mj-ea"/>
              </a:rPr>
              <a:t>ところ、畦</a:t>
            </a:r>
            <a:r>
              <a:rPr lang="ja-JP" altLang="en-US" sz="2400" dirty="0">
                <a:solidFill>
                  <a:prstClr val="black"/>
                </a:solidFill>
                <a:latin typeface="+mj-ea"/>
                <a:ea typeface="+mj-ea"/>
              </a:rPr>
              <a:t>畔から転落し水路に</a:t>
            </a:r>
            <a:r>
              <a:rPr lang="ja-JP" altLang="en-US" sz="2400" dirty="0" smtClean="0">
                <a:solidFill>
                  <a:prstClr val="black"/>
                </a:solidFill>
                <a:latin typeface="+mj-ea"/>
                <a:ea typeface="+mj-ea"/>
              </a:rPr>
              <a:t>落下。右足</a:t>
            </a:r>
            <a:r>
              <a:rPr lang="ja-JP" altLang="en-US" sz="2400" dirty="0">
                <a:solidFill>
                  <a:prstClr val="black"/>
                </a:solidFill>
                <a:latin typeface="+mj-ea"/>
                <a:ea typeface="+mj-ea"/>
              </a:rPr>
              <a:t>脛骨遠位端</a:t>
            </a:r>
            <a:r>
              <a:rPr lang="ja-JP" altLang="en-US" sz="2400" dirty="0" smtClean="0">
                <a:solidFill>
                  <a:prstClr val="black"/>
                </a:solidFill>
                <a:latin typeface="+mj-ea"/>
                <a:ea typeface="+mj-ea"/>
              </a:rPr>
              <a:t>骨折、右足</a:t>
            </a:r>
            <a:r>
              <a:rPr lang="ja-JP" altLang="en-US" sz="2400" dirty="0">
                <a:solidFill>
                  <a:prstClr val="black"/>
                </a:solidFill>
                <a:latin typeface="+mj-ea"/>
                <a:ea typeface="+mj-ea"/>
              </a:rPr>
              <a:t>足底骨群の</a:t>
            </a:r>
            <a:r>
              <a:rPr lang="ja-JP" altLang="en-US" sz="2400" dirty="0" smtClean="0">
                <a:solidFill>
                  <a:prstClr val="black"/>
                </a:solidFill>
                <a:latin typeface="+mj-ea"/>
                <a:ea typeface="+mj-ea"/>
              </a:rPr>
              <a:t>骨折、こめ</a:t>
            </a:r>
            <a:r>
              <a:rPr lang="ja-JP" altLang="en-US" sz="2400" dirty="0">
                <a:solidFill>
                  <a:prstClr val="black"/>
                </a:solidFill>
                <a:latin typeface="+mj-ea"/>
                <a:ea typeface="+mj-ea"/>
              </a:rPr>
              <a:t>かみの切創、５カ月入院</a:t>
            </a:r>
            <a:r>
              <a:rPr lang="ja-JP" altLang="en-US" sz="2400" dirty="0" smtClean="0">
                <a:solidFill>
                  <a:prstClr val="black"/>
                </a:solidFill>
                <a:latin typeface="+mj-ea"/>
                <a:ea typeface="+mj-ea"/>
              </a:rPr>
              <a:t>。</a:t>
            </a:r>
            <a:endParaRPr lang="en-US" altLang="ja-JP" sz="2400" dirty="0" smtClean="0">
              <a:solidFill>
                <a:prstClr val="black"/>
              </a:solidFill>
              <a:latin typeface="+mj-ea"/>
              <a:ea typeface="+mj-ea"/>
            </a:endParaRPr>
          </a:p>
          <a:p>
            <a:r>
              <a:rPr lang="ja-JP" altLang="en-US" sz="2400" dirty="0" smtClean="0">
                <a:solidFill>
                  <a:prstClr val="black"/>
                </a:solidFill>
                <a:latin typeface="+mj-ea"/>
                <a:ea typeface="+mj-ea"/>
              </a:rPr>
              <a:t>（</a:t>
            </a:r>
            <a:r>
              <a:rPr lang="ja-JP" altLang="en-US" sz="2400" dirty="0">
                <a:solidFill>
                  <a:prstClr val="black"/>
                </a:solidFill>
                <a:latin typeface="+mj-ea"/>
                <a:ea typeface="+mj-ea"/>
              </a:rPr>
              <a:t>平成</a:t>
            </a:r>
            <a:r>
              <a:rPr lang="en-US" altLang="ja-JP" sz="2400" dirty="0">
                <a:solidFill>
                  <a:prstClr val="black"/>
                </a:solidFill>
                <a:latin typeface="+mj-ea"/>
                <a:ea typeface="+mj-ea"/>
              </a:rPr>
              <a:t>24</a:t>
            </a:r>
            <a:r>
              <a:rPr lang="ja-JP" altLang="en-US" sz="2400" dirty="0">
                <a:solidFill>
                  <a:prstClr val="black"/>
                </a:solidFill>
                <a:latin typeface="+mj-ea"/>
                <a:ea typeface="+mj-ea"/>
              </a:rPr>
              <a:t>年</a:t>
            </a:r>
            <a:r>
              <a:rPr lang="en-US" altLang="ja-JP" sz="2400" dirty="0">
                <a:solidFill>
                  <a:prstClr val="black"/>
                </a:solidFill>
                <a:latin typeface="+mj-ea"/>
                <a:ea typeface="+mj-ea"/>
              </a:rPr>
              <a:t>9</a:t>
            </a:r>
            <a:r>
              <a:rPr lang="ja-JP" altLang="en-US" sz="2400" dirty="0">
                <a:solidFill>
                  <a:prstClr val="black"/>
                </a:solidFill>
                <a:latin typeface="+mj-ea"/>
                <a:ea typeface="+mj-ea"/>
              </a:rPr>
              <a:t>月</a:t>
            </a:r>
            <a:r>
              <a:rPr lang="ja-JP" altLang="en-US" sz="2400" dirty="0" smtClean="0">
                <a:solidFill>
                  <a:prstClr val="black"/>
                </a:solidFill>
                <a:latin typeface="+mj-ea"/>
                <a:ea typeface="+mj-ea"/>
              </a:rPr>
              <a:t>下旬 </a:t>
            </a:r>
            <a:r>
              <a:rPr lang="en-US" altLang="ja-JP" sz="2400" dirty="0" smtClean="0">
                <a:solidFill>
                  <a:prstClr val="black"/>
                </a:solidFill>
                <a:latin typeface="+mj-ea"/>
                <a:ea typeface="+mj-ea"/>
              </a:rPr>
              <a:t>10</a:t>
            </a:r>
            <a:r>
              <a:rPr lang="ja-JP" altLang="en-US" sz="2400" dirty="0">
                <a:solidFill>
                  <a:prstClr val="black"/>
                </a:solidFill>
                <a:latin typeface="+mj-ea"/>
                <a:ea typeface="+mj-ea"/>
              </a:rPr>
              <a:t>時</a:t>
            </a:r>
            <a:r>
              <a:rPr lang="ja-JP" altLang="en-US" sz="2400" dirty="0" smtClean="0">
                <a:solidFill>
                  <a:prstClr val="black"/>
                </a:solidFill>
                <a:latin typeface="+mj-ea"/>
                <a:ea typeface="+mj-ea"/>
              </a:rPr>
              <a:t>頃、男性・</a:t>
            </a:r>
            <a:r>
              <a:rPr lang="en-US" altLang="ja-JP" sz="2400" dirty="0" smtClean="0">
                <a:solidFill>
                  <a:prstClr val="black"/>
                </a:solidFill>
                <a:latin typeface="+mj-ea"/>
                <a:ea typeface="+mj-ea"/>
              </a:rPr>
              <a:t>75</a:t>
            </a:r>
            <a:r>
              <a:rPr lang="ja-JP" altLang="en-US" sz="2400" dirty="0">
                <a:solidFill>
                  <a:prstClr val="black"/>
                </a:solidFill>
                <a:latin typeface="+mj-ea"/>
                <a:ea typeface="+mj-ea"/>
              </a:rPr>
              <a:t>歳）</a:t>
            </a:r>
          </a:p>
        </p:txBody>
      </p:sp>
      <p:sp>
        <p:nvSpPr>
          <p:cNvPr id="9" name="テキスト ボックス 8"/>
          <p:cNvSpPr txBox="1"/>
          <p:nvPr/>
        </p:nvSpPr>
        <p:spPr>
          <a:xfrm>
            <a:off x="272578" y="173538"/>
            <a:ext cx="8619902" cy="523220"/>
          </a:xfrm>
          <a:prstGeom prst="rect">
            <a:avLst/>
          </a:prstGeom>
          <a:solidFill>
            <a:schemeClr val="bg1"/>
          </a:solidFill>
          <a:ln w="25400">
            <a:noFill/>
          </a:ln>
        </p:spPr>
        <p:txBody>
          <a:bodyPr wrap="square" rtlCol="0">
            <a:spAutoFit/>
          </a:bodyPr>
          <a:lstStyle/>
          <a:p>
            <a:r>
              <a:rPr lang="ja-JP" altLang="en-US" sz="2800" dirty="0">
                <a:solidFill>
                  <a:prstClr val="black"/>
                </a:solidFill>
                <a:latin typeface="+mj-ea"/>
                <a:ea typeface="+mj-ea"/>
              </a:rPr>
              <a:t>　　後退時は、後方を十分確認する。</a:t>
            </a:r>
          </a:p>
        </p:txBody>
      </p:sp>
      <p:sp>
        <p:nvSpPr>
          <p:cNvPr id="11" name="テキスト ボックス 10"/>
          <p:cNvSpPr txBox="1"/>
          <p:nvPr/>
        </p:nvSpPr>
        <p:spPr>
          <a:xfrm>
            <a:off x="263133" y="188640"/>
            <a:ext cx="492443" cy="461665"/>
          </a:xfrm>
          <a:prstGeom prst="rect">
            <a:avLst/>
          </a:prstGeom>
          <a:solidFill>
            <a:schemeClr val="bg1"/>
          </a:solidFill>
          <a:ln w="25400">
            <a:solidFill>
              <a:srgbClr val="FF0000"/>
            </a:solidFill>
          </a:ln>
        </p:spPr>
        <p:txBody>
          <a:bodyPr wrap="square" rtlCol="0">
            <a:spAutoFit/>
          </a:bodyPr>
          <a:lstStyle/>
          <a:p>
            <a:r>
              <a:rPr lang="ja-JP" altLang="en-US" sz="2400" dirty="0">
                <a:solidFill>
                  <a:prstClr val="white">
                    <a:lumMod val="75000"/>
                  </a:prstClr>
                </a:solidFill>
                <a:latin typeface="+mj-ea"/>
                <a:ea typeface="+mj-ea"/>
              </a:rPr>
              <a:t>✔</a:t>
            </a:r>
          </a:p>
        </p:txBody>
      </p:sp>
      <p:sp>
        <p:nvSpPr>
          <p:cNvPr id="10" name="正方形/長方形 9"/>
          <p:cNvSpPr/>
          <p:nvPr/>
        </p:nvSpPr>
        <p:spPr>
          <a:xfrm>
            <a:off x="4669026" y="4551511"/>
            <a:ext cx="3524508" cy="584775"/>
          </a:xfrm>
          <a:prstGeom prst="rect">
            <a:avLst/>
          </a:prstGeom>
          <a:solidFill>
            <a:schemeClr val="bg1">
              <a:lumMod val="85000"/>
            </a:schemeClr>
          </a:solidFill>
        </p:spPr>
        <p:txBody>
          <a:bodyPr wrap="square">
            <a:spAutoFit/>
          </a:bodyPr>
          <a:lstStyle/>
          <a:p>
            <a:r>
              <a:rPr lang="ja-JP" altLang="ja-JP" sz="1600" dirty="0">
                <a:latin typeface="+mj-ea"/>
                <a:ea typeface="+mj-ea"/>
              </a:rPr>
              <a:t>（一社）日本農村医学会編「こうして起こった農作業事故」（</a:t>
            </a:r>
            <a:r>
              <a:rPr lang="ja-JP" altLang="ja-JP" sz="1600" dirty="0" smtClean="0">
                <a:latin typeface="+mj-ea"/>
                <a:ea typeface="+mj-ea"/>
              </a:rPr>
              <a:t>№</a:t>
            </a:r>
            <a:r>
              <a:rPr lang="en-US" altLang="ja-JP" sz="1600" dirty="0">
                <a:latin typeface="+mj-ea"/>
                <a:ea typeface="+mj-ea"/>
              </a:rPr>
              <a:t>Ⅳ</a:t>
            </a:r>
            <a:r>
              <a:rPr lang="ja-JP" altLang="ja-JP" sz="1600" dirty="0" smtClean="0">
                <a:latin typeface="+mj-ea"/>
                <a:ea typeface="+mj-ea"/>
              </a:rPr>
              <a:t>）</a:t>
            </a:r>
            <a:r>
              <a:rPr lang="en-US" altLang="ja-JP" sz="1600" dirty="0" smtClean="0">
                <a:latin typeface="+mj-ea"/>
                <a:ea typeface="+mj-ea"/>
              </a:rPr>
              <a:t>p116</a:t>
            </a:r>
            <a:r>
              <a:rPr lang="ja-JP" altLang="ja-JP" sz="1600" dirty="0" smtClean="0">
                <a:latin typeface="+mj-ea"/>
                <a:ea typeface="+mj-ea"/>
              </a:rPr>
              <a:t>より</a:t>
            </a:r>
            <a:endParaRPr lang="ja-JP" altLang="ja-JP" sz="1600" dirty="0">
              <a:latin typeface="+mj-ea"/>
              <a:ea typeface="+mj-ea"/>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41745" y="828935"/>
            <a:ext cx="4850735" cy="3639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スライド番号プレースホルダー 1"/>
          <p:cNvSpPr>
            <a:spLocks noGrp="1"/>
          </p:cNvSpPr>
          <p:nvPr>
            <p:ph type="sldNum" sz="quarter" idx="12"/>
          </p:nvPr>
        </p:nvSpPr>
        <p:spPr/>
        <p:txBody>
          <a:bodyPr/>
          <a:lstStyle/>
          <a:p>
            <a:pPr algn="l"/>
            <a:fld id="{EC2258F2-9678-4A3A-A23E-BAED14116D12}" type="slidenum">
              <a:rPr lang="ja-JP" altLang="en-US" smtClean="0">
                <a:solidFill>
                  <a:prstClr val="black">
                    <a:tint val="75000"/>
                  </a:prstClr>
                </a:solidFill>
              </a:rPr>
              <a:pPr algn="l"/>
              <a:t>130</a:t>
            </a:fld>
            <a:endParaRPr lang="ja-JP" altLang="en-US" dirty="0">
              <a:solidFill>
                <a:prstClr val="black">
                  <a:tint val="75000"/>
                </a:prstClr>
              </a:solidFill>
            </a:endParaRPr>
          </a:p>
        </p:txBody>
      </p:sp>
    </p:spTree>
    <p:extLst>
      <p:ext uri="{BB962C8B-B14F-4D97-AF65-F5344CB8AC3E}">
        <p14:creationId xmlns:p14="http://schemas.microsoft.com/office/powerpoint/2010/main" val="30135415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429" y="3717032"/>
            <a:ext cx="4086486" cy="2457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テキスト ボックス 9"/>
          <p:cNvSpPr txBox="1"/>
          <p:nvPr/>
        </p:nvSpPr>
        <p:spPr>
          <a:xfrm>
            <a:off x="268273" y="219704"/>
            <a:ext cx="8619902" cy="954107"/>
          </a:xfrm>
          <a:prstGeom prst="rect">
            <a:avLst/>
          </a:prstGeom>
          <a:solidFill>
            <a:schemeClr val="bg1"/>
          </a:solidFill>
          <a:ln w="25400">
            <a:noFill/>
          </a:ln>
        </p:spPr>
        <p:txBody>
          <a:bodyPr wrap="square" rtlCol="0">
            <a:spAutoFit/>
          </a:bodyPr>
          <a:lstStyle/>
          <a:p>
            <a:r>
              <a:rPr lang="ja-JP" altLang="en-US" sz="2800" dirty="0">
                <a:solidFill>
                  <a:prstClr val="black"/>
                </a:solidFill>
                <a:latin typeface="+mj-ea"/>
                <a:ea typeface="+mj-ea"/>
              </a:rPr>
              <a:t>　　コンバインを動かすときは、周囲に人がいないことを</a:t>
            </a:r>
            <a:endParaRPr lang="en-US" altLang="ja-JP" sz="2800" dirty="0">
              <a:solidFill>
                <a:prstClr val="black"/>
              </a:solidFill>
              <a:latin typeface="+mj-ea"/>
              <a:ea typeface="+mj-ea"/>
            </a:endParaRPr>
          </a:p>
          <a:p>
            <a:r>
              <a:rPr lang="ja-JP" altLang="en-US" sz="2800" dirty="0">
                <a:solidFill>
                  <a:prstClr val="black"/>
                </a:solidFill>
                <a:latin typeface="+mj-ea"/>
                <a:ea typeface="+mj-ea"/>
              </a:rPr>
              <a:t>　　確認</a:t>
            </a:r>
            <a:r>
              <a:rPr lang="ja-JP" altLang="en-US" sz="2800" dirty="0" smtClean="0">
                <a:solidFill>
                  <a:prstClr val="black"/>
                </a:solidFill>
                <a:latin typeface="+mj-ea"/>
                <a:ea typeface="+mj-ea"/>
              </a:rPr>
              <a:t>している。</a:t>
            </a:r>
            <a:endParaRPr lang="ja-JP" altLang="en-US" sz="2800" dirty="0">
              <a:solidFill>
                <a:prstClr val="black"/>
              </a:solidFill>
              <a:latin typeface="+mj-ea"/>
              <a:ea typeface="+mj-ea"/>
            </a:endParaRPr>
          </a:p>
        </p:txBody>
      </p:sp>
      <p:sp>
        <p:nvSpPr>
          <p:cNvPr id="11" name="テキスト ボックス 10"/>
          <p:cNvSpPr txBox="1"/>
          <p:nvPr/>
        </p:nvSpPr>
        <p:spPr>
          <a:xfrm>
            <a:off x="251052" y="1772816"/>
            <a:ext cx="8654343" cy="1569660"/>
          </a:xfrm>
          <a:prstGeom prst="rect">
            <a:avLst/>
          </a:prstGeom>
          <a:solidFill>
            <a:schemeClr val="bg1"/>
          </a:solidFill>
          <a:ln>
            <a:noFill/>
          </a:ln>
        </p:spPr>
        <p:txBody>
          <a:bodyPr wrap="square" rtlCol="0">
            <a:spAutoFit/>
          </a:bodyPr>
          <a:lstStyle/>
          <a:p>
            <a:r>
              <a:rPr lang="en-US" altLang="ja-JP" sz="2400" b="1" dirty="0">
                <a:solidFill>
                  <a:srgbClr val="FF0000"/>
                </a:solidFill>
                <a:latin typeface="+mj-ea"/>
                <a:ea typeface="+mj-ea"/>
              </a:rPr>
              <a:t>《</a:t>
            </a:r>
            <a:r>
              <a:rPr lang="ja-JP" altLang="en-US" sz="2400" b="1" dirty="0">
                <a:solidFill>
                  <a:srgbClr val="FF0000"/>
                </a:solidFill>
                <a:latin typeface="+mj-ea"/>
                <a:ea typeface="+mj-ea"/>
              </a:rPr>
              <a:t>改善のポイント</a:t>
            </a:r>
            <a:r>
              <a:rPr lang="en-US" altLang="ja-JP" sz="2400" b="1" dirty="0">
                <a:solidFill>
                  <a:srgbClr val="FF0000"/>
                </a:solidFill>
                <a:latin typeface="+mj-ea"/>
                <a:ea typeface="+mj-ea"/>
              </a:rPr>
              <a:t>》</a:t>
            </a:r>
          </a:p>
          <a:p>
            <a:r>
              <a:rPr lang="ja-JP" altLang="en-US" sz="2400" dirty="0" smtClean="0">
                <a:solidFill>
                  <a:prstClr val="black"/>
                </a:solidFill>
                <a:latin typeface="+mj-ea"/>
                <a:ea typeface="+mj-ea"/>
              </a:rPr>
              <a:t>自分</a:t>
            </a:r>
            <a:r>
              <a:rPr lang="ja-JP" altLang="en-US" sz="2400" dirty="0">
                <a:solidFill>
                  <a:prstClr val="black"/>
                </a:solidFill>
                <a:latin typeface="+mj-ea"/>
                <a:ea typeface="+mj-ea"/>
              </a:rPr>
              <a:t>の位置、一緒に作業している人の位置に常に気を配りながら作業し、特に後進の時は、声をかける、ブザーを鳴らすなどして、相手にも自分にも「バックする」ことを</a:t>
            </a:r>
            <a:r>
              <a:rPr lang="ja-JP" altLang="en-US" sz="2400" dirty="0" smtClean="0">
                <a:solidFill>
                  <a:prstClr val="black"/>
                </a:solidFill>
                <a:latin typeface="+mj-ea"/>
                <a:ea typeface="+mj-ea"/>
              </a:rPr>
              <a:t>知らせる。</a:t>
            </a:r>
            <a:endParaRPr lang="ja-JP" altLang="en-US" sz="2400" dirty="0">
              <a:solidFill>
                <a:prstClr val="black"/>
              </a:solidFill>
              <a:latin typeface="+mj-ea"/>
              <a:ea typeface="+mj-ea"/>
            </a:endParaRPr>
          </a:p>
        </p:txBody>
      </p:sp>
      <p:pic>
        <p:nvPicPr>
          <p:cNvPr id="6" name="Picture 3" descr="\\ALRIT\Alrit共有\02_農作業安全対策\２８農林水産省予算 安全総合対策\リスクカルテ\指導者研修用資料関係\02 安全講習テキスト 耕種分冊 Ⅱ\イラスト\コンバインバックモニター.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4319669"/>
            <a:ext cx="3423589" cy="2344336"/>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4427984" y="3429000"/>
            <a:ext cx="4320480" cy="830997"/>
          </a:xfrm>
          <a:prstGeom prst="rect">
            <a:avLst/>
          </a:prstGeom>
          <a:solidFill>
            <a:schemeClr val="bg1"/>
          </a:solidFill>
          <a:ln>
            <a:noFill/>
          </a:ln>
        </p:spPr>
        <p:txBody>
          <a:bodyPr wrap="square" rtlCol="0">
            <a:spAutoFit/>
          </a:bodyPr>
          <a:lstStyle/>
          <a:p>
            <a:r>
              <a:rPr lang="en-US" altLang="ja-JP" sz="2400" b="1" dirty="0">
                <a:solidFill>
                  <a:srgbClr val="FF0000"/>
                </a:solidFill>
                <a:latin typeface="+mj-ea"/>
                <a:ea typeface="+mj-ea"/>
              </a:rPr>
              <a:t>《</a:t>
            </a:r>
            <a:r>
              <a:rPr lang="ja-JP" altLang="en-US" sz="2400" b="1" dirty="0">
                <a:solidFill>
                  <a:srgbClr val="FF0000"/>
                </a:solidFill>
                <a:latin typeface="+mj-ea"/>
                <a:ea typeface="+mj-ea"/>
              </a:rPr>
              <a:t>追加のポイント</a:t>
            </a:r>
            <a:r>
              <a:rPr lang="en-US" altLang="ja-JP" sz="2400" b="1" dirty="0">
                <a:solidFill>
                  <a:srgbClr val="FF0000"/>
                </a:solidFill>
                <a:latin typeface="+mj-ea"/>
                <a:ea typeface="+mj-ea"/>
              </a:rPr>
              <a:t>》</a:t>
            </a:r>
          </a:p>
          <a:p>
            <a:r>
              <a:rPr lang="ja-JP" altLang="en-US" sz="2400" dirty="0" smtClean="0">
                <a:solidFill>
                  <a:prstClr val="black"/>
                </a:solidFill>
                <a:latin typeface="+mj-ea"/>
                <a:ea typeface="+mj-ea"/>
              </a:rPr>
              <a:t>バックモニター</a:t>
            </a:r>
            <a:r>
              <a:rPr lang="ja-JP" altLang="en-US" sz="2400" dirty="0">
                <a:solidFill>
                  <a:prstClr val="black"/>
                </a:solidFill>
                <a:latin typeface="+mj-ea"/>
                <a:ea typeface="+mj-ea"/>
              </a:rPr>
              <a:t>を</a:t>
            </a:r>
            <a:r>
              <a:rPr lang="ja-JP" altLang="en-US" sz="2400" dirty="0" smtClean="0">
                <a:solidFill>
                  <a:prstClr val="black"/>
                </a:solidFill>
                <a:latin typeface="+mj-ea"/>
                <a:ea typeface="+mj-ea"/>
              </a:rPr>
              <a:t>活用しましょう。</a:t>
            </a:r>
            <a:endParaRPr lang="ja-JP" altLang="en-US" sz="2400" dirty="0">
              <a:solidFill>
                <a:prstClr val="black"/>
              </a:solidFill>
              <a:latin typeface="+mj-ea"/>
              <a:ea typeface="+mj-ea"/>
            </a:endParaRPr>
          </a:p>
        </p:txBody>
      </p:sp>
      <p:sp>
        <p:nvSpPr>
          <p:cNvPr id="8" name="テキスト ボックス 7"/>
          <p:cNvSpPr txBox="1"/>
          <p:nvPr/>
        </p:nvSpPr>
        <p:spPr>
          <a:xfrm>
            <a:off x="268273" y="241904"/>
            <a:ext cx="492443" cy="461665"/>
          </a:xfrm>
          <a:prstGeom prst="rect">
            <a:avLst/>
          </a:prstGeom>
          <a:solidFill>
            <a:schemeClr val="bg1"/>
          </a:solidFill>
          <a:ln w="25400">
            <a:solidFill>
              <a:srgbClr val="FF0000"/>
            </a:solidFill>
          </a:ln>
        </p:spPr>
        <p:txBody>
          <a:bodyPr wrap="square" rtlCol="0">
            <a:spAutoFit/>
          </a:bodyPr>
          <a:lstStyle/>
          <a:p>
            <a:r>
              <a:rPr lang="ja-JP" altLang="en-US" sz="2400" dirty="0">
                <a:solidFill>
                  <a:srgbClr val="FF0000"/>
                </a:solidFill>
                <a:latin typeface="+mj-ea"/>
                <a:ea typeface="+mj-ea"/>
              </a:rPr>
              <a:t>✔</a:t>
            </a:r>
          </a:p>
        </p:txBody>
      </p:sp>
      <p:sp>
        <p:nvSpPr>
          <p:cNvPr id="9" name="テキスト ボックス 8"/>
          <p:cNvSpPr txBox="1"/>
          <p:nvPr/>
        </p:nvSpPr>
        <p:spPr>
          <a:xfrm>
            <a:off x="288992" y="1171491"/>
            <a:ext cx="8619902" cy="523220"/>
          </a:xfrm>
          <a:prstGeom prst="rect">
            <a:avLst/>
          </a:prstGeom>
          <a:solidFill>
            <a:schemeClr val="bg1"/>
          </a:solidFill>
          <a:ln w="25400">
            <a:noFill/>
          </a:ln>
        </p:spPr>
        <p:txBody>
          <a:bodyPr wrap="square" rtlCol="0">
            <a:spAutoFit/>
          </a:bodyPr>
          <a:lstStyle/>
          <a:p>
            <a:r>
              <a:rPr lang="ja-JP" altLang="en-US" sz="2800" dirty="0">
                <a:solidFill>
                  <a:prstClr val="black"/>
                </a:solidFill>
                <a:latin typeface="+mj-ea"/>
                <a:ea typeface="+mj-ea"/>
              </a:rPr>
              <a:t>　　</a:t>
            </a:r>
            <a:r>
              <a:rPr lang="ja-JP" altLang="en-US" sz="2800" dirty="0" smtClean="0">
                <a:solidFill>
                  <a:prstClr val="black"/>
                </a:solidFill>
                <a:latin typeface="+mj-ea"/>
                <a:ea typeface="+mj-ea"/>
              </a:rPr>
              <a:t>後退</a:t>
            </a:r>
            <a:r>
              <a:rPr lang="ja-JP" altLang="en-US" sz="2800" dirty="0">
                <a:solidFill>
                  <a:prstClr val="black"/>
                </a:solidFill>
                <a:latin typeface="+mj-ea"/>
                <a:ea typeface="+mj-ea"/>
              </a:rPr>
              <a:t>時は、後方を十分</a:t>
            </a:r>
            <a:r>
              <a:rPr lang="ja-JP" altLang="en-US" sz="2800" dirty="0" smtClean="0">
                <a:solidFill>
                  <a:prstClr val="black"/>
                </a:solidFill>
                <a:latin typeface="+mj-ea"/>
                <a:ea typeface="+mj-ea"/>
              </a:rPr>
              <a:t>確認する。</a:t>
            </a:r>
            <a:endParaRPr lang="ja-JP" altLang="en-US" sz="2800" dirty="0">
              <a:solidFill>
                <a:prstClr val="black"/>
              </a:solidFill>
              <a:latin typeface="+mj-ea"/>
              <a:ea typeface="+mj-ea"/>
            </a:endParaRPr>
          </a:p>
        </p:txBody>
      </p:sp>
      <p:sp>
        <p:nvSpPr>
          <p:cNvPr id="12" name="テキスト ボックス 11"/>
          <p:cNvSpPr txBox="1"/>
          <p:nvPr/>
        </p:nvSpPr>
        <p:spPr>
          <a:xfrm>
            <a:off x="268272" y="1202268"/>
            <a:ext cx="492443" cy="461665"/>
          </a:xfrm>
          <a:prstGeom prst="rect">
            <a:avLst/>
          </a:prstGeom>
          <a:solidFill>
            <a:schemeClr val="bg1"/>
          </a:solidFill>
          <a:ln w="25400">
            <a:solidFill>
              <a:srgbClr val="FF0000"/>
            </a:solidFill>
          </a:ln>
        </p:spPr>
        <p:txBody>
          <a:bodyPr wrap="square" rtlCol="0">
            <a:spAutoFit/>
          </a:bodyPr>
          <a:lstStyle/>
          <a:p>
            <a:r>
              <a:rPr lang="ja-JP" altLang="en-US" sz="2400" dirty="0">
                <a:solidFill>
                  <a:srgbClr val="FF0000"/>
                </a:solidFill>
                <a:latin typeface="+mj-ea"/>
                <a:ea typeface="+mj-ea"/>
              </a:rPr>
              <a:t>✔</a:t>
            </a:r>
          </a:p>
        </p:txBody>
      </p:sp>
      <p:sp>
        <p:nvSpPr>
          <p:cNvPr id="2" name="スライド番号プレースホルダー 1"/>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131</a:t>
            </a:fld>
            <a:endParaRPr lang="ja-JP" altLang="en-US" dirty="0">
              <a:solidFill>
                <a:prstClr val="black">
                  <a:tint val="75000"/>
                </a:prstClr>
              </a:solidFill>
            </a:endParaRPr>
          </a:p>
        </p:txBody>
      </p:sp>
    </p:spTree>
    <p:extLst>
      <p:ext uri="{BB962C8B-B14F-4D97-AF65-F5344CB8AC3E}">
        <p14:creationId xmlns:p14="http://schemas.microsoft.com/office/powerpoint/2010/main" val="613203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lgn="l"/>
            <a:fld id="{EC2258F2-9678-4A3A-A23E-BAED14116D12}" type="slidenum">
              <a:rPr lang="ja-JP" altLang="en-US" smtClean="0">
                <a:solidFill>
                  <a:prstClr val="black">
                    <a:tint val="75000"/>
                  </a:prstClr>
                </a:solidFill>
              </a:rPr>
              <a:pPr algn="l"/>
              <a:t>114</a:t>
            </a:fld>
            <a:endParaRPr lang="ja-JP" altLang="en-US" dirty="0">
              <a:solidFill>
                <a:prstClr val="black">
                  <a:tint val="75000"/>
                </a:prstClr>
              </a:solidFill>
            </a:endParaRPr>
          </a:p>
        </p:txBody>
      </p:sp>
    </p:spTree>
    <p:extLst>
      <p:ext uri="{BB962C8B-B14F-4D97-AF65-F5344CB8AC3E}">
        <p14:creationId xmlns:p14="http://schemas.microsoft.com/office/powerpoint/2010/main" val="23164027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lgn="l"/>
            <a:fld id="{EC2258F2-9678-4A3A-A23E-BAED14116D12}" type="slidenum">
              <a:rPr lang="ja-JP" altLang="en-US" smtClean="0">
                <a:solidFill>
                  <a:prstClr val="black">
                    <a:tint val="75000"/>
                  </a:prstClr>
                </a:solidFill>
              </a:rPr>
              <a:pPr algn="l"/>
              <a:t>132</a:t>
            </a:fld>
            <a:endParaRPr lang="ja-JP" altLang="en-US" dirty="0">
              <a:solidFill>
                <a:prstClr val="black">
                  <a:tint val="75000"/>
                </a:prstClr>
              </a:solidFill>
            </a:endParaRPr>
          </a:p>
        </p:txBody>
      </p:sp>
    </p:spTree>
    <p:extLst>
      <p:ext uri="{BB962C8B-B14F-4D97-AF65-F5344CB8AC3E}">
        <p14:creationId xmlns:p14="http://schemas.microsoft.com/office/powerpoint/2010/main" val="71419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8" name="テキスト ボックス 7"/>
          <p:cNvSpPr txBox="1"/>
          <p:nvPr/>
        </p:nvSpPr>
        <p:spPr>
          <a:xfrm>
            <a:off x="263133" y="5445224"/>
            <a:ext cx="8612290" cy="830997"/>
          </a:xfrm>
          <a:prstGeom prst="rect">
            <a:avLst/>
          </a:prstGeom>
          <a:solidFill>
            <a:schemeClr val="bg1"/>
          </a:solidFill>
          <a:ln>
            <a:noFill/>
          </a:ln>
        </p:spPr>
        <p:txBody>
          <a:bodyPr wrap="square" rtlCol="0">
            <a:spAutoFit/>
          </a:bodyPr>
          <a:lstStyle/>
          <a:p>
            <a:r>
              <a:rPr lang="ja-JP" altLang="en-US" sz="2400" b="1" dirty="0">
                <a:solidFill>
                  <a:srgbClr val="FF0000"/>
                </a:solidFill>
                <a:latin typeface="+mj-ea"/>
                <a:ea typeface="+mj-ea"/>
              </a:rPr>
              <a:t>≪なぜ≫</a:t>
            </a:r>
            <a:r>
              <a:rPr lang="ja-JP" altLang="en-US" sz="2400" dirty="0">
                <a:solidFill>
                  <a:prstClr val="black"/>
                </a:solidFill>
                <a:latin typeface="+mj-ea"/>
                <a:ea typeface="+mj-ea"/>
              </a:rPr>
              <a:t>高速回転している脱穀部に稲わらを投入する手</a:t>
            </a:r>
            <a:r>
              <a:rPr lang="ja-JP" altLang="en-US" sz="2400" dirty="0" smtClean="0">
                <a:solidFill>
                  <a:prstClr val="black"/>
                </a:solidFill>
                <a:latin typeface="+mj-ea"/>
                <a:ea typeface="+mj-ea"/>
              </a:rPr>
              <a:t>こぎは</a:t>
            </a:r>
            <a:r>
              <a:rPr lang="ja-JP" altLang="en-US" sz="2400" dirty="0">
                <a:solidFill>
                  <a:prstClr val="black"/>
                </a:solidFill>
                <a:latin typeface="+mj-ea"/>
                <a:ea typeface="+mj-ea"/>
              </a:rPr>
              <a:t>非常に</a:t>
            </a:r>
            <a:r>
              <a:rPr lang="ja-JP" altLang="en-US" sz="2400" dirty="0" smtClean="0">
                <a:solidFill>
                  <a:prstClr val="black"/>
                </a:solidFill>
                <a:latin typeface="+mj-ea"/>
                <a:ea typeface="+mj-ea"/>
              </a:rPr>
              <a:t>危険です。</a:t>
            </a:r>
            <a:endParaRPr lang="ja-JP" altLang="en-US" sz="2400" dirty="0">
              <a:solidFill>
                <a:prstClr val="black"/>
              </a:solidFill>
              <a:latin typeface="+mj-ea"/>
              <a:ea typeface="+mj-ea"/>
            </a:endParaRPr>
          </a:p>
        </p:txBody>
      </p:sp>
      <p:sp>
        <p:nvSpPr>
          <p:cNvPr id="14" name="テキスト ボックス 13"/>
          <p:cNvSpPr txBox="1"/>
          <p:nvPr/>
        </p:nvSpPr>
        <p:spPr>
          <a:xfrm>
            <a:off x="280189" y="1340768"/>
            <a:ext cx="3522647" cy="3416320"/>
          </a:xfrm>
          <a:prstGeom prst="rect">
            <a:avLst/>
          </a:prstGeom>
          <a:noFill/>
        </p:spPr>
        <p:txBody>
          <a:bodyPr wrap="square" rtlCol="0">
            <a:spAutoFit/>
          </a:bodyPr>
          <a:lstStyle/>
          <a:p>
            <a:r>
              <a:rPr lang="en-US" altLang="ja-JP" sz="2400" b="1" dirty="0" smtClean="0">
                <a:solidFill>
                  <a:srgbClr val="FF0000"/>
                </a:solidFill>
                <a:latin typeface="+mj-ea"/>
                <a:ea typeface="+mj-ea"/>
              </a:rPr>
              <a:t>《</a:t>
            </a:r>
            <a:r>
              <a:rPr lang="ja-JP" altLang="en-US" sz="2400" b="1" dirty="0" smtClean="0">
                <a:solidFill>
                  <a:srgbClr val="FF0000"/>
                </a:solidFill>
                <a:latin typeface="+mj-ea"/>
                <a:ea typeface="+mj-ea"/>
              </a:rPr>
              <a:t>事故事例</a:t>
            </a:r>
            <a:r>
              <a:rPr lang="en-US" altLang="ja-JP" sz="2400" b="1" dirty="0" smtClean="0">
                <a:solidFill>
                  <a:srgbClr val="FF0000"/>
                </a:solidFill>
                <a:latin typeface="+mj-ea"/>
                <a:ea typeface="+mj-ea"/>
              </a:rPr>
              <a:t>》</a:t>
            </a:r>
          </a:p>
          <a:p>
            <a:r>
              <a:rPr lang="ja-JP" altLang="en-US" sz="2400" b="1" dirty="0" smtClean="0">
                <a:solidFill>
                  <a:srgbClr val="FF0000"/>
                </a:solidFill>
                <a:latin typeface="+mj-ea"/>
                <a:ea typeface="+mj-ea"/>
              </a:rPr>
              <a:t>手袋</a:t>
            </a:r>
            <a:r>
              <a:rPr lang="ja-JP" altLang="en-US" sz="2400" b="1" dirty="0">
                <a:solidFill>
                  <a:srgbClr val="FF0000"/>
                </a:solidFill>
                <a:latin typeface="+mj-ea"/>
                <a:ea typeface="+mj-ea"/>
              </a:rPr>
              <a:t>、</a:t>
            </a:r>
            <a:r>
              <a:rPr lang="ja-JP" altLang="en-US" sz="2400" b="1" dirty="0" smtClean="0">
                <a:solidFill>
                  <a:srgbClr val="FF0000"/>
                </a:solidFill>
                <a:latin typeface="+mj-ea"/>
                <a:ea typeface="+mj-ea"/>
              </a:rPr>
              <a:t>巻き込まれ</a:t>
            </a:r>
            <a:endParaRPr lang="en-US" altLang="ja-JP" sz="2400" b="1" dirty="0" smtClean="0">
              <a:solidFill>
                <a:srgbClr val="FF0000"/>
              </a:solidFill>
              <a:latin typeface="+mj-ea"/>
              <a:ea typeface="+mj-ea"/>
            </a:endParaRPr>
          </a:p>
          <a:p>
            <a:r>
              <a:rPr lang="ja-JP" altLang="en-US" sz="2400" b="1" dirty="0" smtClean="0">
                <a:solidFill>
                  <a:srgbClr val="FF0000"/>
                </a:solidFill>
                <a:latin typeface="+mj-ea"/>
                <a:ea typeface="+mj-ea"/>
              </a:rPr>
              <a:t>（</a:t>
            </a:r>
            <a:r>
              <a:rPr lang="ja-JP" altLang="en-US" sz="2400" b="1" dirty="0">
                <a:solidFill>
                  <a:srgbClr val="FF0000"/>
                </a:solidFill>
                <a:latin typeface="+mj-ea"/>
                <a:ea typeface="+mj-ea"/>
              </a:rPr>
              <a:t>複雑骨折）</a:t>
            </a:r>
          </a:p>
          <a:p>
            <a:r>
              <a:rPr lang="ja-JP" altLang="en-US" sz="2400" dirty="0" smtClean="0">
                <a:solidFill>
                  <a:prstClr val="black"/>
                </a:solidFill>
                <a:latin typeface="+mj-ea"/>
                <a:ea typeface="+mj-ea"/>
              </a:rPr>
              <a:t>手</a:t>
            </a:r>
            <a:r>
              <a:rPr lang="ja-JP" altLang="en-US" sz="2400" dirty="0">
                <a:solidFill>
                  <a:prstClr val="black"/>
                </a:solidFill>
                <a:latin typeface="+mj-ea"/>
                <a:ea typeface="+mj-ea"/>
              </a:rPr>
              <a:t>こぎの最中に</a:t>
            </a:r>
            <a:r>
              <a:rPr lang="ja-JP" altLang="en-US" sz="2400" dirty="0" smtClean="0">
                <a:solidFill>
                  <a:prstClr val="black"/>
                </a:solidFill>
                <a:latin typeface="+mj-ea"/>
                <a:ea typeface="+mj-ea"/>
              </a:rPr>
              <a:t>、右手がフィードチェーン</a:t>
            </a:r>
            <a:r>
              <a:rPr lang="ja-JP" altLang="en-US" sz="2400" dirty="0">
                <a:solidFill>
                  <a:prstClr val="black"/>
                </a:solidFill>
                <a:latin typeface="+mj-ea"/>
                <a:ea typeface="+mj-ea"/>
              </a:rPr>
              <a:t>に</a:t>
            </a:r>
            <a:r>
              <a:rPr lang="ja-JP" altLang="en-US" sz="2400" dirty="0" smtClean="0">
                <a:solidFill>
                  <a:prstClr val="black"/>
                </a:solidFill>
                <a:latin typeface="+mj-ea"/>
                <a:ea typeface="+mj-ea"/>
              </a:rPr>
              <a:t>巻き込まれ、中指</a:t>
            </a:r>
            <a:r>
              <a:rPr lang="ja-JP" altLang="en-US" sz="2400" dirty="0">
                <a:solidFill>
                  <a:prstClr val="black"/>
                </a:solidFill>
                <a:latin typeface="+mj-ea"/>
                <a:ea typeface="+mj-ea"/>
              </a:rPr>
              <a:t>・薬指を複雑</a:t>
            </a:r>
            <a:r>
              <a:rPr lang="ja-JP" altLang="en-US" sz="2400" dirty="0" smtClean="0">
                <a:solidFill>
                  <a:prstClr val="black"/>
                </a:solidFill>
                <a:latin typeface="+mj-ea"/>
                <a:ea typeface="+mj-ea"/>
              </a:rPr>
              <a:t>骨折。</a:t>
            </a:r>
            <a:endParaRPr lang="en-US" altLang="ja-JP" sz="2400" dirty="0" smtClean="0">
              <a:solidFill>
                <a:prstClr val="black"/>
              </a:solidFill>
              <a:latin typeface="+mj-ea"/>
              <a:ea typeface="+mj-ea"/>
            </a:endParaRPr>
          </a:p>
          <a:p>
            <a:r>
              <a:rPr lang="ja-JP" altLang="en-US" sz="2400" dirty="0" smtClean="0">
                <a:solidFill>
                  <a:prstClr val="black"/>
                </a:solidFill>
                <a:latin typeface="+mj-ea"/>
                <a:ea typeface="+mj-ea"/>
              </a:rPr>
              <a:t>（</a:t>
            </a:r>
            <a:r>
              <a:rPr lang="ja-JP" altLang="en-US" sz="2400" dirty="0">
                <a:solidFill>
                  <a:prstClr val="black"/>
                </a:solidFill>
                <a:latin typeface="+mj-ea"/>
                <a:ea typeface="+mj-ea"/>
              </a:rPr>
              <a:t>平成</a:t>
            </a:r>
            <a:r>
              <a:rPr lang="en-US" altLang="ja-JP" sz="2400" dirty="0">
                <a:solidFill>
                  <a:prstClr val="black"/>
                </a:solidFill>
                <a:latin typeface="+mj-ea"/>
                <a:ea typeface="+mj-ea"/>
              </a:rPr>
              <a:t>12</a:t>
            </a:r>
            <a:r>
              <a:rPr lang="ja-JP" altLang="en-US" sz="2400" dirty="0">
                <a:solidFill>
                  <a:prstClr val="black"/>
                </a:solidFill>
                <a:latin typeface="+mj-ea"/>
                <a:ea typeface="+mj-ea"/>
              </a:rPr>
              <a:t>年頃の秋、</a:t>
            </a:r>
            <a:r>
              <a:rPr lang="ja-JP" altLang="en-US" sz="2400" dirty="0" err="1">
                <a:solidFill>
                  <a:prstClr val="black"/>
                </a:solidFill>
                <a:latin typeface="+mj-ea"/>
                <a:ea typeface="+mj-ea"/>
              </a:rPr>
              <a:t>ほ</a:t>
            </a:r>
            <a:r>
              <a:rPr lang="ja-JP" altLang="en-US" sz="2400" dirty="0" smtClean="0">
                <a:solidFill>
                  <a:prstClr val="black"/>
                </a:solidFill>
                <a:latin typeface="+mj-ea"/>
                <a:ea typeface="+mj-ea"/>
              </a:rPr>
              <a:t>場、女性・</a:t>
            </a:r>
            <a:r>
              <a:rPr lang="en-US" altLang="ja-JP" sz="2400" dirty="0" smtClean="0">
                <a:solidFill>
                  <a:prstClr val="black"/>
                </a:solidFill>
                <a:latin typeface="+mj-ea"/>
                <a:ea typeface="+mj-ea"/>
              </a:rPr>
              <a:t>60</a:t>
            </a:r>
            <a:r>
              <a:rPr lang="ja-JP" altLang="en-US" sz="2400" dirty="0">
                <a:solidFill>
                  <a:prstClr val="black"/>
                </a:solidFill>
                <a:latin typeface="+mj-ea"/>
                <a:ea typeface="+mj-ea"/>
              </a:rPr>
              <a:t>歳頃）</a:t>
            </a:r>
          </a:p>
        </p:txBody>
      </p:sp>
      <p:sp>
        <p:nvSpPr>
          <p:cNvPr id="9" name="テキスト ボックス 8"/>
          <p:cNvSpPr txBox="1"/>
          <p:nvPr/>
        </p:nvSpPr>
        <p:spPr>
          <a:xfrm>
            <a:off x="272578" y="170637"/>
            <a:ext cx="8619902" cy="954107"/>
          </a:xfrm>
          <a:prstGeom prst="rect">
            <a:avLst/>
          </a:prstGeom>
          <a:solidFill>
            <a:schemeClr val="bg1"/>
          </a:solidFill>
          <a:ln w="25400">
            <a:noFill/>
          </a:ln>
        </p:spPr>
        <p:txBody>
          <a:bodyPr wrap="square" rtlCol="0">
            <a:spAutoFit/>
          </a:bodyPr>
          <a:lstStyle/>
          <a:p>
            <a:r>
              <a:rPr lang="ja-JP" altLang="en-US" sz="2800" dirty="0">
                <a:solidFill>
                  <a:prstClr val="black"/>
                </a:solidFill>
                <a:latin typeface="+mj-ea"/>
                <a:ea typeface="+mj-ea"/>
              </a:rPr>
              <a:t>　　手</a:t>
            </a:r>
            <a:r>
              <a:rPr lang="ja-JP" altLang="en-US" sz="2800" dirty="0" smtClean="0">
                <a:solidFill>
                  <a:prstClr val="black"/>
                </a:solidFill>
                <a:latin typeface="+mj-ea"/>
                <a:ea typeface="+mj-ea"/>
              </a:rPr>
              <a:t>こぎで</a:t>
            </a:r>
            <a:r>
              <a:rPr lang="ja-JP" altLang="en-US" sz="2800" dirty="0">
                <a:solidFill>
                  <a:prstClr val="black"/>
                </a:solidFill>
                <a:latin typeface="+mj-ea"/>
                <a:ea typeface="+mj-ea"/>
              </a:rPr>
              <a:t>は、手袋をしないか、手に密着した</a:t>
            </a:r>
            <a:r>
              <a:rPr lang="ja-JP" altLang="en-US" sz="2800" dirty="0" smtClean="0">
                <a:solidFill>
                  <a:prstClr val="black"/>
                </a:solidFill>
                <a:latin typeface="+mj-ea"/>
                <a:ea typeface="+mj-ea"/>
              </a:rPr>
              <a:t>ものを着</a:t>
            </a:r>
            <a:endParaRPr lang="en-US" altLang="ja-JP" sz="2800" dirty="0" smtClean="0">
              <a:solidFill>
                <a:prstClr val="black"/>
              </a:solidFill>
              <a:latin typeface="+mj-ea"/>
              <a:ea typeface="+mj-ea"/>
            </a:endParaRPr>
          </a:p>
          <a:p>
            <a:r>
              <a:rPr lang="ja-JP" altLang="en-US" sz="2800" dirty="0">
                <a:solidFill>
                  <a:prstClr val="black"/>
                </a:solidFill>
                <a:latin typeface="+mj-ea"/>
                <a:ea typeface="+mj-ea"/>
              </a:rPr>
              <a:t>　</a:t>
            </a:r>
            <a:r>
              <a:rPr lang="ja-JP" altLang="en-US" sz="2800" dirty="0" smtClean="0">
                <a:solidFill>
                  <a:prstClr val="black"/>
                </a:solidFill>
                <a:latin typeface="+mj-ea"/>
                <a:ea typeface="+mj-ea"/>
              </a:rPr>
              <a:t>　</a:t>
            </a:r>
            <a:r>
              <a:rPr lang="ja-JP" altLang="en-US" sz="2800" dirty="0" err="1" smtClean="0">
                <a:solidFill>
                  <a:prstClr val="black"/>
                </a:solidFill>
                <a:latin typeface="+mj-ea"/>
                <a:ea typeface="+mj-ea"/>
              </a:rPr>
              <a:t>用</a:t>
            </a:r>
            <a:r>
              <a:rPr lang="ja-JP" altLang="en-US" sz="2800" dirty="0" err="1">
                <a:solidFill>
                  <a:prstClr val="black"/>
                </a:solidFill>
                <a:latin typeface="+mj-ea"/>
                <a:ea typeface="+mj-ea"/>
              </a:rPr>
              <a:t>して</a:t>
            </a:r>
            <a:r>
              <a:rPr lang="ja-JP" altLang="en-US" sz="2800" dirty="0">
                <a:solidFill>
                  <a:prstClr val="black"/>
                </a:solidFill>
                <a:latin typeface="+mj-ea"/>
                <a:ea typeface="+mj-ea"/>
              </a:rPr>
              <a:t>いる。</a:t>
            </a:r>
          </a:p>
        </p:txBody>
      </p:sp>
      <p:sp>
        <p:nvSpPr>
          <p:cNvPr id="11" name="テキスト ボックス 10"/>
          <p:cNvSpPr txBox="1"/>
          <p:nvPr/>
        </p:nvSpPr>
        <p:spPr>
          <a:xfrm>
            <a:off x="263133" y="188640"/>
            <a:ext cx="492443" cy="461665"/>
          </a:xfrm>
          <a:prstGeom prst="rect">
            <a:avLst/>
          </a:prstGeom>
          <a:solidFill>
            <a:schemeClr val="bg1"/>
          </a:solidFill>
          <a:ln w="25400">
            <a:solidFill>
              <a:srgbClr val="FF0000"/>
            </a:solidFill>
          </a:ln>
        </p:spPr>
        <p:txBody>
          <a:bodyPr wrap="square" rtlCol="0">
            <a:spAutoFit/>
          </a:bodyPr>
          <a:lstStyle/>
          <a:p>
            <a:r>
              <a:rPr lang="ja-JP" altLang="en-US" sz="2400" dirty="0">
                <a:solidFill>
                  <a:prstClr val="white">
                    <a:lumMod val="75000"/>
                  </a:prstClr>
                </a:solidFill>
                <a:latin typeface="+mj-ea"/>
                <a:ea typeface="+mj-ea"/>
              </a:rPr>
              <a:t>✔</a:t>
            </a:r>
          </a:p>
        </p:txBody>
      </p:sp>
      <p:sp>
        <p:nvSpPr>
          <p:cNvPr id="10" name="正方形/長方形 9"/>
          <p:cNvSpPr/>
          <p:nvPr/>
        </p:nvSpPr>
        <p:spPr>
          <a:xfrm>
            <a:off x="4542097" y="4755579"/>
            <a:ext cx="3524508" cy="584775"/>
          </a:xfrm>
          <a:prstGeom prst="rect">
            <a:avLst/>
          </a:prstGeom>
          <a:solidFill>
            <a:schemeClr val="bg1">
              <a:lumMod val="85000"/>
            </a:schemeClr>
          </a:solidFill>
        </p:spPr>
        <p:txBody>
          <a:bodyPr wrap="square">
            <a:spAutoFit/>
          </a:bodyPr>
          <a:lstStyle/>
          <a:p>
            <a:r>
              <a:rPr lang="ja-JP" altLang="ja-JP" sz="1600" dirty="0">
                <a:latin typeface="+mj-ea"/>
                <a:ea typeface="+mj-ea"/>
              </a:rPr>
              <a:t>（一社）日本農村医学会編「こうして起こった農作業事故」（</a:t>
            </a:r>
            <a:r>
              <a:rPr lang="ja-JP" altLang="ja-JP" sz="1600" dirty="0" smtClean="0">
                <a:latin typeface="+mj-ea"/>
                <a:ea typeface="+mj-ea"/>
              </a:rPr>
              <a:t>№</a:t>
            </a:r>
            <a:r>
              <a:rPr lang="en-US" altLang="ja-JP" sz="1600" dirty="0">
                <a:latin typeface="+mj-ea"/>
                <a:ea typeface="+mj-ea"/>
              </a:rPr>
              <a:t>Ⅱ</a:t>
            </a:r>
            <a:r>
              <a:rPr lang="ja-JP" altLang="ja-JP" sz="1600" dirty="0" smtClean="0">
                <a:latin typeface="+mj-ea"/>
                <a:ea typeface="+mj-ea"/>
              </a:rPr>
              <a:t>）</a:t>
            </a:r>
            <a:r>
              <a:rPr lang="en-US" altLang="ja-JP" sz="1600" dirty="0" smtClean="0">
                <a:latin typeface="+mj-ea"/>
                <a:ea typeface="+mj-ea"/>
              </a:rPr>
              <a:t>p82</a:t>
            </a:r>
            <a:r>
              <a:rPr lang="ja-JP" altLang="ja-JP" sz="1600" dirty="0" smtClean="0">
                <a:latin typeface="+mj-ea"/>
                <a:ea typeface="+mj-ea"/>
              </a:rPr>
              <a:t>より</a:t>
            </a:r>
            <a:endParaRPr lang="ja-JP" altLang="ja-JP" sz="1600" dirty="0">
              <a:latin typeface="+mj-ea"/>
              <a:ea typeface="+mj-ea"/>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3664" y="1340768"/>
            <a:ext cx="4871759" cy="334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スライド番号プレースホルダー 1"/>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133</a:t>
            </a:fld>
            <a:endParaRPr lang="ja-JP" altLang="en-US" dirty="0">
              <a:solidFill>
                <a:prstClr val="black">
                  <a:tint val="75000"/>
                </a:prstClr>
              </a:solidFill>
            </a:endParaRPr>
          </a:p>
        </p:txBody>
      </p:sp>
    </p:spTree>
    <p:extLst>
      <p:ext uri="{BB962C8B-B14F-4D97-AF65-F5344CB8AC3E}">
        <p14:creationId xmlns:p14="http://schemas.microsoft.com/office/powerpoint/2010/main" val="1228182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3" name="テキスト ボックス 12"/>
          <p:cNvSpPr txBox="1"/>
          <p:nvPr/>
        </p:nvSpPr>
        <p:spPr>
          <a:xfrm>
            <a:off x="238137" y="1436583"/>
            <a:ext cx="8654343" cy="1569660"/>
          </a:xfrm>
          <a:prstGeom prst="rect">
            <a:avLst/>
          </a:prstGeom>
          <a:solidFill>
            <a:schemeClr val="bg1"/>
          </a:solidFill>
          <a:ln>
            <a:noFill/>
          </a:ln>
        </p:spPr>
        <p:txBody>
          <a:bodyPr wrap="square" rtlCol="0">
            <a:spAutoFit/>
          </a:bodyPr>
          <a:lstStyle/>
          <a:p>
            <a:r>
              <a:rPr lang="en-US" altLang="ja-JP" sz="2400" b="1" dirty="0">
                <a:solidFill>
                  <a:srgbClr val="FF0000"/>
                </a:solidFill>
                <a:latin typeface="+mj-ea"/>
                <a:ea typeface="+mj-ea"/>
              </a:rPr>
              <a:t>《</a:t>
            </a:r>
            <a:r>
              <a:rPr lang="ja-JP" altLang="en-US" sz="2400" b="1" dirty="0">
                <a:solidFill>
                  <a:srgbClr val="FF0000"/>
                </a:solidFill>
                <a:latin typeface="+mj-ea"/>
                <a:ea typeface="+mj-ea"/>
              </a:rPr>
              <a:t>改善のポイント</a:t>
            </a:r>
            <a:r>
              <a:rPr lang="en-US" altLang="ja-JP" sz="2400" b="1" dirty="0">
                <a:solidFill>
                  <a:srgbClr val="FF0000"/>
                </a:solidFill>
                <a:latin typeface="+mj-ea"/>
                <a:ea typeface="+mj-ea"/>
              </a:rPr>
              <a:t>》</a:t>
            </a:r>
          </a:p>
          <a:p>
            <a:r>
              <a:rPr lang="ja-JP" altLang="en-US" sz="2400" dirty="0" smtClean="0">
                <a:solidFill>
                  <a:prstClr val="black"/>
                </a:solidFill>
                <a:latin typeface="+mj-ea"/>
                <a:ea typeface="+mj-ea"/>
              </a:rPr>
              <a:t>巻き込まれやすい服装は厳禁です。</a:t>
            </a:r>
            <a:r>
              <a:rPr lang="ja-JP" altLang="en-US" sz="2400" dirty="0">
                <a:solidFill>
                  <a:prstClr val="black"/>
                </a:solidFill>
                <a:latin typeface="+mj-ea"/>
                <a:ea typeface="+mj-ea"/>
              </a:rPr>
              <a:t>また、予期せずコンバインが</a:t>
            </a:r>
            <a:r>
              <a:rPr lang="ja-JP" altLang="en-US" sz="2400" dirty="0" smtClean="0">
                <a:solidFill>
                  <a:prstClr val="black"/>
                </a:solidFill>
                <a:latin typeface="+mj-ea"/>
                <a:ea typeface="+mj-ea"/>
              </a:rPr>
              <a:t>動くことのないよう</a:t>
            </a:r>
            <a:r>
              <a:rPr lang="ja-JP" altLang="en-US" sz="2400" dirty="0">
                <a:solidFill>
                  <a:prstClr val="black"/>
                </a:solidFill>
                <a:latin typeface="+mj-ea"/>
                <a:ea typeface="+mj-ea"/>
              </a:rPr>
              <a:t>に、刈り取り部を最下げ位置にしておくことも</a:t>
            </a:r>
            <a:r>
              <a:rPr lang="ja-JP" altLang="en-US" sz="2400" dirty="0" smtClean="0">
                <a:solidFill>
                  <a:prstClr val="black"/>
                </a:solidFill>
                <a:latin typeface="+mj-ea"/>
                <a:ea typeface="+mj-ea"/>
              </a:rPr>
              <a:t>重要です。</a:t>
            </a:r>
            <a:endParaRPr lang="ja-JP" altLang="en-US" sz="2400" dirty="0">
              <a:solidFill>
                <a:prstClr val="black"/>
              </a:solidFill>
              <a:latin typeface="+mj-ea"/>
              <a:ea typeface="+mj-ea"/>
            </a:endParaRPr>
          </a:p>
        </p:txBody>
      </p:sp>
      <p:sp>
        <p:nvSpPr>
          <p:cNvPr id="6" name="テキスト ボックス 5"/>
          <p:cNvSpPr txBox="1"/>
          <p:nvPr/>
        </p:nvSpPr>
        <p:spPr>
          <a:xfrm>
            <a:off x="4565308" y="3133423"/>
            <a:ext cx="4327172" cy="3231654"/>
          </a:xfrm>
          <a:prstGeom prst="rect">
            <a:avLst/>
          </a:prstGeom>
          <a:solidFill>
            <a:schemeClr val="bg1"/>
          </a:solidFill>
          <a:ln>
            <a:noFill/>
          </a:ln>
        </p:spPr>
        <p:txBody>
          <a:bodyPr wrap="square" rtlCol="0">
            <a:spAutoFit/>
          </a:bodyPr>
          <a:lstStyle/>
          <a:p>
            <a:r>
              <a:rPr lang="en-US" altLang="ja-JP" sz="2400" b="1" dirty="0">
                <a:solidFill>
                  <a:srgbClr val="FF0000"/>
                </a:solidFill>
                <a:latin typeface="+mj-ea"/>
                <a:ea typeface="+mj-ea"/>
              </a:rPr>
              <a:t>《</a:t>
            </a:r>
            <a:r>
              <a:rPr lang="ja-JP" altLang="en-US" sz="2400" b="1" dirty="0">
                <a:solidFill>
                  <a:srgbClr val="FF0000"/>
                </a:solidFill>
                <a:latin typeface="+mj-ea"/>
                <a:ea typeface="+mj-ea"/>
              </a:rPr>
              <a:t>追加のポイント</a:t>
            </a:r>
            <a:r>
              <a:rPr lang="en-US" altLang="ja-JP" sz="2400" b="1" dirty="0">
                <a:solidFill>
                  <a:srgbClr val="FF0000"/>
                </a:solidFill>
                <a:latin typeface="+mj-ea"/>
                <a:ea typeface="+mj-ea"/>
              </a:rPr>
              <a:t>》</a:t>
            </a:r>
          </a:p>
          <a:p>
            <a:r>
              <a:rPr lang="ja-JP" altLang="en-US" sz="2400" dirty="0" smtClean="0">
                <a:solidFill>
                  <a:prstClr val="black"/>
                </a:solidFill>
                <a:latin typeface="+mj-ea"/>
                <a:ea typeface="+mj-ea"/>
              </a:rPr>
              <a:t>押せば</a:t>
            </a:r>
            <a:r>
              <a:rPr lang="ja-JP" altLang="en-US" sz="2400" dirty="0">
                <a:solidFill>
                  <a:prstClr val="black"/>
                </a:solidFill>
                <a:latin typeface="+mj-ea"/>
                <a:ea typeface="+mj-ea"/>
              </a:rPr>
              <a:t>すぐ止まる「</a:t>
            </a:r>
            <a:r>
              <a:rPr lang="ja-JP" altLang="en-US" sz="2400" dirty="0">
                <a:solidFill>
                  <a:srgbClr val="FF0000"/>
                </a:solidFill>
                <a:latin typeface="+mj-ea"/>
                <a:ea typeface="+mj-ea"/>
              </a:rPr>
              <a:t>緊急即時停止装置</a:t>
            </a:r>
            <a:r>
              <a:rPr lang="ja-JP" altLang="en-US" sz="2400" dirty="0">
                <a:solidFill>
                  <a:prstClr val="black"/>
                </a:solidFill>
                <a:latin typeface="+mj-ea"/>
                <a:ea typeface="+mj-ea"/>
              </a:rPr>
              <a:t>」が開発</a:t>
            </a:r>
            <a:r>
              <a:rPr lang="ja-JP" altLang="en-US" sz="2400" dirty="0" smtClean="0">
                <a:solidFill>
                  <a:prstClr val="black"/>
                </a:solidFill>
                <a:latin typeface="+mj-ea"/>
                <a:ea typeface="+mj-ea"/>
              </a:rPr>
              <a:t>されました。</a:t>
            </a:r>
            <a:endParaRPr lang="en-US" altLang="ja-JP" sz="2400" dirty="0">
              <a:solidFill>
                <a:prstClr val="black"/>
              </a:solidFill>
              <a:latin typeface="+mj-ea"/>
              <a:ea typeface="+mj-ea"/>
            </a:endParaRPr>
          </a:p>
          <a:p>
            <a:r>
              <a:rPr lang="ja-JP" altLang="en-US" sz="1600" dirty="0">
                <a:solidFill>
                  <a:prstClr val="black"/>
                </a:solidFill>
                <a:latin typeface="+mj-ea"/>
                <a:ea typeface="+mj-ea"/>
              </a:rPr>
              <a:t>●緊急停止ボタンを押すと、フィードチェーンが直ちに</a:t>
            </a:r>
            <a:r>
              <a:rPr lang="ja-JP" altLang="en-US" sz="1600" dirty="0" smtClean="0">
                <a:solidFill>
                  <a:prstClr val="black"/>
                </a:solidFill>
                <a:latin typeface="+mj-ea"/>
                <a:ea typeface="+mj-ea"/>
              </a:rPr>
              <a:t>停止する。</a:t>
            </a:r>
            <a:endParaRPr lang="en-US" altLang="ja-JP" sz="1600" dirty="0" smtClean="0">
              <a:solidFill>
                <a:prstClr val="black"/>
              </a:solidFill>
              <a:latin typeface="+mj-ea"/>
              <a:ea typeface="+mj-ea"/>
            </a:endParaRPr>
          </a:p>
          <a:p>
            <a:r>
              <a:rPr lang="ja-JP" altLang="en-US" sz="1600" dirty="0" smtClean="0">
                <a:solidFill>
                  <a:prstClr val="black"/>
                </a:solidFill>
                <a:latin typeface="+mj-ea"/>
                <a:ea typeface="+mj-ea"/>
              </a:rPr>
              <a:t>●</a:t>
            </a:r>
            <a:r>
              <a:rPr lang="ja-JP" altLang="en-US" sz="1600" dirty="0">
                <a:solidFill>
                  <a:prstClr val="black"/>
                </a:solidFill>
                <a:latin typeface="+mj-ea"/>
                <a:ea typeface="+mj-ea"/>
              </a:rPr>
              <a:t>緊急停止ボタンを押すと、自動でこぎ胴カバーが</a:t>
            </a:r>
            <a:r>
              <a:rPr lang="ja-JP" altLang="en-US" sz="1600" dirty="0" smtClean="0">
                <a:solidFill>
                  <a:prstClr val="black"/>
                </a:solidFill>
                <a:latin typeface="+mj-ea"/>
                <a:ea typeface="+mj-ea"/>
              </a:rPr>
              <a:t>開き、</a:t>
            </a:r>
            <a:r>
              <a:rPr lang="ja-JP" altLang="en-US" sz="1600" dirty="0">
                <a:solidFill>
                  <a:prstClr val="black"/>
                </a:solidFill>
                <a:latin typeface="+mj-ea"/>
                <a:ea typeface="+mj-ea"/>
              </a:rPr>
              <a:t>挟まれた手を抜くことが</a:t>
            </a:r>
            <a:r>
              <a:rPr lang="ja-JP" altLang="en-US" sz="1600" dirty="0" smtClean="0">
                <a:solidFill>
                  <a:prstClr val="black"/>
                </a:solidFill>
                <a:latin typeface="+mj-ea"/>
                <a:ea typeface="+mj-ea"/>
              </a:rPr>
              <a:t>できる。</a:t>
            </a:r>
            <a:endParaRPr lang="en-US" altLang="ja-JP" sz="1600" dirty="0" smtClean="0">
              <a:solidFill>
                <a:prstClr val="black"/>
              </a:solidFill>
              <a:latin typeface="+mj-ea"/>
              <a:ea typeface="+mj-ea"/>
            </a:endParaRPr>
          </a:p>
          <a:p>
            <a:r>
              <a:rPr lang="ja-JP" altLang="en-US" sz="1600" dirty="0" smtClean="0">
                <a:solidFill>
                  <a:prstClr val="black"/>
                </a:solidFill>
                <a:latin typeface="+mj-ea"/>
                <a:ea typeface="+mj-ea"/>
              </a:rPr>
              <a:t>●</a:t>
            </a:r>
            <a:r>
              <a:rPr lang="ja-JP" altLang="en-US" sz="1600" dirty="0">
                <a:solidFill>
                  <a:prstClr val="black"/>
                </a:solidFill>
                <a:latin typeface="+mj-ea"/>
                <a:ea typeface="+mj-ea"/>
              </a:rPr>
              <a:t>小柄な作業者にも手が届くよう緊急停止ボタンを</a:t>
            </a:r>
            <a:r>
              <a:rPr lang="ja-JP" altLang="en-US" sz="1600" dirty="0" smtClean="0">
                <a:solidFill>
                  <a:prstClr val="black"/>
                </a:solidFill>
                <a:latin typeface="+mj-ea"/>
                <a:ea typeface="+mj-ea"/>
              </a:rPr>
              <a:t>配置する。</a:t>
            </a:r>
            <a:endParaRPr lang="en-US" altLang="ja-JP" sz="1600" dirty="0" smtClean="0">
              <a:solidFill>
                <a:prstClr val="black"/>
              </a:solidFill>
              <a:latin typeface="+mj-ea"/>
              <a:ea typeface="+mj-ea"/>
            </a:endParaRPr>
          </a:p>
          <a:p>
            <a:r>
              <a:rPr lang="ja-JP" altLang="en-US" sz="1600" dirty="0" smtClean="0">
                <a:solidFill>
                  <a:prstClr val="black"/>
                </a:solidFill>
                <a:latin typeface="+mj-ea"/>
                <a:ea typeface="+mj-ea"/>
              </a:rPr>
              <a:t>●</a:t>
            </a:r>
            <a:r>
              <a:rPr lang="ja-JP" altLang="en-US" sz="1600" dirty="0">
                <a:solidFill>
                  <a:prstClr val="black"/>
                </a:solidFill>
                <a:latin typeface="+mj-ea"/>
                <a:ea typeface="+mj-ea"/>
              </a:rPr>
              <a:t>緊急停止ボタンが断線した状態では動かすことが</a:t>
            </a:r>
            <a:r>
              <a:rPr lang="ja-JP" altLang="en-US" sz="1600" dirty="0" smtClean="0">
                <a:solidFill>
                  <a:prstClr val="black"/>
                </a:solidFill>
                <a:latin typeface="+mj-ea"/>
                <a:ea typeface="+mj-ea"/>
              </a:rPr>
              <a:t>できない。</a:t>
            </a:r>
            <a:endParaRPr lang="ja-JP" altLang="en-US" dirty="0">
              <a:solidFill>
                <a:prstClr val="black"/>
              </a:solidFill>
              <a:latin typeface="+mj-ea"/>
              <a:ea typeface="+mj-ea"/>
            </a:endParaRPr>
          </a:p>
        </p:txBody>
      </p:sp>
      <p:sp>
        <p:nvSpPr>
          <p:cNvPr id="8" name="テキスト ボックス 7"/>
          <p:cNvSpPr txBox="1"/>
          <p:nvPr/>
        </p:nvSpPr>
        <p:spPr>
          <a:xfrm>
            <a:off x="272578" y="242645"/>
            <a:ext cx="8619902" cy="954107"/>
          </a:xfrm>
          <a:prstGeom prst="rect">
            <a:avLst/>
          </a:prstGeom>
          <a:solidFill>
            <a:schemeClr val="bg1"/>
          </a:solidFill>
          <a:ln w="25400">
            <a:noFill/>
          </a:ln>
        </p:spPr>
        <p:txBody>
          <a:bodyPr wrap="square" rtlCol="0">
            <a:spAutoFit/>
          </a:bodyPr>
          <a:lstStyle/>
          <a:p>
            <a:r>
              <a:rPr lang="ja-JP" altLang="en-US" sz="2800" dirty="0">
                <a:solidFill>
                  <a:prstClr val="black"/>
                </a:solidFill>
                <a:latin typeface="+mj-ea"/>
                <a:ea typeface="+mj-ea"/>
              </a:rPr>
              <a:t>　　手</a:t>
            </a:r>
            <a:r>
              <a:rPr lang="ja-JP" altLang="en-US" sz="2800" dirty="0" smtClean="0">
                <a:solidFill>
                  <a:prstClr val="black"/>
                </a:solidFill>
                <a:latin typeface="+mj-ea"/>
                <a:ea typeface="+mj-ea"/>
              </a:rPr>
              <a:t>こぎで</a:t>
            </a:r>
            <a:r>
              <a:rPr lang="ja-JP" altLang="en-US" sz="2800" dirty="0">
                <a:solidFill>
                  <a:prstClr val="black"/>
                </a:solidFill>
                <a:latin typeface="+mj-ea"/>
                <a:ea typeface="+mj-ea"/>
              </a:rPr>
              <a:t>は、手袋をしないか、手に密着した</a:t>
            </a:r>
            <a:r>
              <a:rPr lang="ja-JP" altLang="en-US" sz="2800" dirty="0" smtClean="0">
                <a:solidFill>
                  <a:prstClr val="black"/>
                </a:solidFill>
                <a:latin typeface="+mj-ea"/>
                <a:ea typeface="+mj-ea"/>
              </a:rPr>
              <a:t>ものを着</a:t>
            </a:r>
            <a:endParaRPr lang="en-US" altLang="ja-JP" sz="2800" dirty="0" smtClean="0">
              <a:solidFill>
                <a:prstClr val="black"/>
              </a:solidFill>
              <a:latin typeface="+mj-ea"/>
              <a:ea typeface="+mj-ea"/>
            </a:endParaRPr>
          </a:p>
          <a:p>
            <a:r>
              <a:rPr lang="ja-JP" altLang="en-US" sz="2800" dirty="0">
                <a:solidFill>
                  <a:prstClr val="black"/>
                </a:solidFill>
                <a:latin typeface="+mj-ea"/>
                <a:ea typeface="+mj-ea"/>
              </a:rPr>
              <a:t>　</a:t>
            </a:r>
            <a:r>
              <a:rPr lang="ja-JP" altLang="en-US" sz="2800" dirty="0" smtClean="0">
                <a:solidFill>
                  <a:prstClr val="black"/>
                </a:solidFill>
                <a:latin typeface="+mj-ea"/>
                <a:ea typeface="+mj-ea"/>
              </a:rPr>
              <a:t>　</a:t>
            </a:r>
            <a:r>
              <a:rPr lang="ja-JP" altLang="en-US" sz="2800" dirty="0" err="1" smtClean="0">
                <a:solidFill>
                  <a:prstClr val="black"/>
                </a:solidFill>
                <a:latin typeface="+mj-ea"/>
                <a:ea typeface="+mj-ea"/>
              </a:rPr>
              <a:t>用</a:t>
            </a:r>
            <a:r>
              <a:rPr lang="ja-JP" altLang="en-US" sz="2800" dirty="0" err="1">
                <a:solidFill>
                  <a:prstClr val="black"/>
                </a:solidFill>
                <a:latin typeface="+mj-ea"/>
                <a:ea typeface="+mj-ea"/>
              </a:rPr>
              <a:t>して</a:t>
            </a:r>
            <a:r>
              <a:rPr lang="ja-JP" altLang="en-US" sz="2800" dirty="0">
                <a:solidFill>
                  <a:prstClr val="black"/>
                </a:solidFill>
                <a:latin typeface="+mj-ea"/>
                <a:ea typeface="+mj-ea"/>
              </a:rPr>
              <a:t>いる。</a:t>
            </a:r>
          </a:p>
        </p:txBody>
      </p:sp>
      <p:sp>
        <p:nvSpPr>
          <p:cNvPr id="9" name="テキスト ボックス 8"/>
          <p:cNvSpPr txBox="1"/>
          <p:nvPr/>
        </p:nvSpPr>
        <p:spPr>
          <a:xfrm>
            <a:off x="283560" y="242645"/>
            <a:ext cx="492443" cy="461665"/>
          </a:xfrm>
          <a:prstGeom prst="rect">
            <a:avLst/>
          </a:prstGeom>
          <a:solidFill>
            <a:schemeClr val="bg1"/>
          </a:solidFill>
          <a:ln w="25400">
            <a:solidFill>
              <a:srgbClr val="FF0000"/>
            </a:solidFill>
          </a:ln>
        </p:spPr>
        <p:txBody>
          <a:bodyPr wrap="square" rtlCol="0">
            <a:spAutoFit/>
          </a:bodyPr>
          <a:lstStyle/>
          <a:p>
            <a:r>
              <a:rPr lang="ja-JP" altLang="en-US" sz="2400" dirty="0">
                <a:solidFill>
                  <a:srgbClr val="FF0000"/>
                </a:solidFill>
                <a:latin typeface="+mj-ea"/>
                <a:ea typeface="+mj-ea"/>
              </a:rPr>
              <a: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7" y="3140968"/>
            <a:ext cx="4205918" cy="2248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スライド番号プレースホルダー 1"/>
          <p:cNvSpPr>
            <a:spLocks noGrp="1"/>
          </p:cNvSpPr>
          <p:nvPr>
            <p:ph type="sldNum" sz="quarter" idx="12"/>
          </p:nvPr>
        </p:nvSpPr>
        <p:spPr/>
        <p:txBody>
          <a:bodyPr/>
          <a:lstStyle/>
          <a:p>
            <a:pPr algn="l"/>
            <a:fld id="{EC2258F2-9678-4A3A-A23E-BAED14116D12}" type="slidenum">
              <a:rPr lang="ja-JP" altLang="en-US" smtClean="0">
                <a:solidFill>
                  <a:prstClr val="black">
                    <a:tint val="75000"/>
                  </a:prstClr>
                </a:solidFill>
              </a:rPr>
              <a:pPr algn="l"/>
              <a:t>134</a:t>
            </a:fld>
            <a:endParaRPr lang="ja-JP" altLang="en-US" dirty="0">
              <a:solidFill>
                <a:prstClr val="black">
                  <a:tint val="75000"/>
                </a:prstClr>
              </a:solidFill>
            </a:endParaRPr>
          </a:p>
        </p:txBody>
      </p:sp>
    </p:spTree>
    <p:extLst>
      <p:ext uri="{BB962C8B-B14F-4D97-AF65-F5344CB8AC3E}">
        <p14:creationId xmlns:p14="http://schemas.microsoft.com/office/powerpoint/2010/main" val="955444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098" name="Picture 2" descr="\\ALRIT\Alrit共有\02_農作業安全対策\２８農林水産省予算 安全総合対策\リスクカルテ\指導者研修用資料関係\02 安全講習テキスト 耕種分冊 Ⅱ\イラスト\コンバイン整備２.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856" y="2924333"/>
            <a:ext cx="2354138" cy="3384987"/>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272579" y="1556792"/>
            <a:ext cx="8331869" cy="830997"/>
          </a:xfrm>
          <a:prstGeom prst="rect">
            <a:avLst/>
          </a:prstGeom>
          <a:noFill/>
        </p:spPr>
        <p:txBody>
          <a:bodyPr wrap="square" rtlCol="0">
            <a:spAutoFit/>
          </a:bodyPr>
          <a:lstStyle/>
          <a:p>
            <a:r>
              <a:rPr lang="ja-JP" altLang="en-US" sz="2400" dirty="0" smtClean="0">
                <a:solidFill>
                  <a:prstClr val="black"/>
                </a:solidFill>
                <a:latin typeface="+mj-ea"/>
                <a:ea typeface="+mj-ea"/>
              </a:rPr>
              <a:t>①整備・点検（作業者）</a:t>
            </a:r>
            <a:endParaRPr lang="en-US" altLang="ja-JP" sz="2400" dirty="0" smtClean="0">
              <a:solidFill>
                <a:prstClr val="black"/>
              </a:solidFill>
              <a:latin typeface="+mj-ea"/>
              <a:ea typeface="+mj-ea"/>
            </a:endParaRPr>
          </a:p>
          <a:p>
            <a:r>
              <a:rPr lang="ja-JP" altLang="en-US" sz="2400" dirty="0" smtClean="0">
                <a:solidFill>
                  <a:prstClr val="black"/>
                </a:solidFill>
                <a:latin typeface="+mj-ea"/>
                <a:ea typeface="+mj-ea"/>
              </a:rPr>
              <a:t>②</a:t>
            </a:r>
            <a:r>
              <a:rPr lang="ja-JP" altLang="en-US" sz="2400" dirty="0">
                <a:solidFill>
                  <a:prstClr val="black"/>
                </a:solidFill>
                <a:latin typeface="+mj-ea"/>
                <a:ea typeface="+mj-ea"/>
              </a:rPr>
              <a:t>道路走行（環境</a:t>
            </a:r>
            <a:r>
              <a:rPr lang="ja-JP" altLang="en-US" sz="2400" dirty="0" smtClean="0">
                <a:solidFill>
                  <a:prstClr val="black"/>
                </a:solidFill>
                <a:latin typeface="+mj-ea"/>
                <a:ea typeface="+mj-ea"/>
              </a:rPr>
              <a:t>）</a:t>
            </a:r>
            <a:endParaRPr lang="en-US" altLang="ja-JP" sz="2400" dirty="0">
              <a:solidFill>
                <a:prstClr val="black"/>
              </a:solidFill>
              <a:latin typeface="+mj-ea"/>
              <a:ea typeface="+mj-ea"/>
            </a:endParaRPr>
          </a:p>
        </p:txBody>
      </p:sp>
      <p:pic>
        <p:nvPicPr>
          <p:cNvPr id="7" name="Picture 2" descr="\\ALRIT\Alrit共有\02_農作業安全対策\２８農林水産省予算 安全総合対策\リスクカルテ\指導者研修用資料関係\02 安全講習テキスト 耕種分冊 Ⅱ\イラスト\コンバイン道路走行.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2907815"/>
            <a:ext cx="4469898" cy="3153422"/>
          </a:xfrm>
          <a:prstGeom prst="rect">
            <a:avLst/>
          </a:prstGeom>
          <a:noFill/>
          <a:extLst>
            <a:ext uri="{909E8E84-426E-40DD-AFC4-6F175D3DCCD1}">
              <a14:hiddenFill xmlns:a14="http://schemas.microsoft.com/office/drawing/2010/main">
                <a:solidFill>
                  <a:srgbClr val="FFFFFF"/>
                </a:solidFill>
              </a14:hiddenFill>
            </a:ext>
          </a:extLst>
        </p:spPr>
      </p:pic>
      <p:sp>
        <p:nvSpPr>
          <p:cNvPr id="8" name="タイトル 1"/>
          <p:cNvSpPr txBox="1">
            <a:spLocks/>
          </p:cNvSpPr>
          <p:nvPr/>
        </p:nvSpPr>
        <p:spPr>
          <a:xfrm>
            <a:off x="0" y="0"/>
            <a:ext cx="9144000" cy="584775"/>
          </a:xfrm>
          <a:prstGeom prst="rect">
            <a:avLst/>
          </a:prstGeom>
          <a:solidFill>
            <a:schemeClr val="accent3">
              <a:lumMod val="75000"/>
            </a:schemeClr>
          </a:solidFill>
        </p:spPr>
        <p:txBody>
          <a:bodyPr vert="horz" wrap="square" lIns="91440" tIns="45720" rIns="91440" bIns="45720" rtlCol="0" anchor="ctr">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200" dirty="0" smtClean="0">
                <a:solidFill>
                  <a:prstClr val="white"/>
                </a:solidFill>
                <a:latin typeface="+mj-ea"/>
              </a:rPr>
              <a:t>１．機械の清掃・整備、道路走行</a:t>
            </a:r>
            <a:endParaRPr lang="ja-JP" altLang="en-US" sz="3200" dirty="0">
              <a:solidFill>
                <a:prstClr val="white"/>
              </a:solidFill>
              <a:latin typeface="+mj-ea"/>
            </a:endParaRPr>
          </a:p>
        </p:txBody>
      </p:sp>
      <p:sp>
        <p:nvSpPr>
          <p:cNvPr id="9" name="テキスト ボックス 8"/>
          <p:cNvSpPr txBox="1"/>
          <p:nvPr/>
        </p:nvSpPr>
        <p:spPr>
          <a:xfrm>
            <a:off x="760690" y="836712"/>
            <a:ext cx="7548861" cy="461665"/>
          </a:xfrm>
          <a:prstGeom prst="rect">
            <a:avLst/>
          </a:prstGeom>
          <a:solidFill>
            <a:schemeClr val="bg1"/>
          </a:solidFill>
          <a:ln>
            <a:solidFill>
              <a:schemeClr val="bg1"/>
            </a:solidFill>
          </a:ln>
        </p:spPr>
        <p:txBody>
          <a:bodyPr wrap="none" rtlCol="0">
            <a:spAutoFit/>
          </a:bodyPr>
          <a:lstStyle/>
          <a:p>
            <a:r>
              <a:rPr lang="ja-JP" altLang="en-US" sz="2400" dirty="0">
                <a:solidFill>
                  <a:prstClr val="black"/>
                </a:solidFill>
                <a:latin typeface="ＭＳ Ｐゴシック"/>
              </a:rPr>
              <a:t>下の絵を見ながら、チェックするポイントを</a:t>
            </a:r>
            <a:r>
              <a:rPr lang="ja-JP" altLang="en-US" sz="2400" dirty="0" smtClean="0">
                <a:solidFill>
                  <a:prstClr val="black"/>
                </a:solidFill>
                <a:latin typeface="ＭＳ Ｐゴシック"/>
              </a:rPr>
              <a:t>整理</a:t>
            </a:r>
            <a:r>
              <a:rPr lang="ja-JP" altLang="en-US" sz="2400" dirty="0">
                <a:solidFill>
                  <a:prstClr val="black"/>
                </a:solidFill>
                <a:latin typeface="ＭＳ Ｐゴシック"/>
              </a:rPr>
              <a:t>しましょう</a:t>
            </a:r>
            <a:r>
              <a:rPr lang="ja-JP" altLang="en-US" sz="2400" dirty="0" smtClean="0">
                <a:solidFill>
                  <a:prstClr val="black"/>
                </a:solidFill>
                <a:latin typeface="ＭＳ Ｐゴシック"/>
              </a:rPr>
              <a:t>。</a:t>
            </a:r>
            <a:endParaRPr lang="ja-JP" altLang="en-US" sz="2400" dirty="0">
              <a:solidFill>
                <a:prstClr val="black"/>
              </a:solidFill>
              <a:latin typeface="ＭＳ Ｐゴシック"/>
            </a:endParaRPr>
          </a:p>
        </p:txBody>
      </p:sp>
      <p:sp>
        <p:nvSpPr>
          <p:cNvPr id="2" name="スライド番号プレースホルダー 1"/>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115</a:t>
            </a:fld>
            <a:endParaRPr lang="ja-JP" altLang="en-US" dirty="0">
              <a:solidFill>
                <a:prstClr val="black">
                  <a:tint val="75000"/>
                </a:prstClr>
              </a:solidFill>
            </a:endParaRPr>
          </a:p>
        </p:txBody>
      </p:sp>
    </p:spTree>
    <p:extLst>
      <p:ext uri="{BB962C8B-B14F-4D97-AF65-F5344CB8AC3E}">
        <p14:creationId xmlns:p14="http://schemas.microsoft.com/office/powerpoint/2010/main" val="3172864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3316391592"/>
              </p:ext>
            </p:extLst>
          </p:nvPr>
        </p:nvGraphicFramePr>
        <p:xfrm>
          <a:off x="251520" y="1189994"/>
          <a:ext cx="8496946" cy="2016760"/>
        </p:xfrm>
        <a:graphic>
          <a:graphicData uri="http://schemas.openxmlformats.org/drawingml/2006/table">
            <a:tbl>
              <a:tblPr firstRow="1" bandRow="1">
                <a:tableStyleId>{5C22544A-7EE6-4342-B048-85BDC9FD1C3A}</a:tableStyleId>
              </a:tblPr>
              <a:tblGrid>
                <a:gridCol w="1512169"/>
                <a:gridCol w="4392488"/>
                <a:gridCol w="864096"/>
                <a:gridCol w="1008112"/>
                <a:gridCol w="720081"/>
              </a:tblGrid>
              <a:tr h="370840">
                <a:tc rowSpan="2">
                  <a:txBody>
                    <a:bodyPr/>
                    <a:lstStyle/>
                    <a:p>
                      <a:pPr algn="ctr"/>
                      <a:r>
                        <a:rPr kumimoji="1" lang="ja-JP" altLang="en-US" sz="2000" dirty="0" smtClean="0">
                          <a:solidFill>
                            <a:schemeClr val="bg1"/>
                          </a:solidFill>
                        </a:rPr>
                        <a:t>事項</a:t>
                      </a:r>
                      <a:endParaRPr kumimoji="1" lang="ja-JP" altLang="en-US"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kumimoji="1" lang="ja-JP" altLang="en-US" sz="2000" dirty="0" smtClean="0">
                          <a:solidFill>
                            <a:schemeClr val="bg1"/>
                          </a:solidFill>
                        </a:rPr>
                        <a:t>チェック内容</a:t>
                      </a:r>
                      <a:endParaRPr kumimoji="1" lang="ja-JP" altLang="en-US"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kumimoji="1" lang="ja-JP" altLang="en-US" sz="2000" dirty="0" smtClean="0">
                          <a:solidFill>
                            <a:schemeClr val="bg1"/>
                          </a:solidFill>
                        </a:rPr>
                        <a:t>チェック欄</a:t>
                      </a:r>
                      <a:endParaRPr kumimoji="1" lang="ja-JP" altLang="en-US"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dirty="0"/>
                    </a:p>
                  </a:txBody>
                  <a:tcPr/>
                </a:tc>
                <a:tc rowSpan="2">
                  <a:txBody>
                    <a:bodyPr/>
                    <a:lstStyle/>
                    <a:p>
                      <a:pPr algn="ctr"/>
                      <a:r>
                        <a:rPr kumimoji="1" lang="ja-JP" altLang="en-US" sz="2000" dirty="0" smtClean="0">
                          <a:solidFill>
                            <a:schemeClr val="bg1"/>
                          </a:solidFill>
                        </a:rPr>
                        <a:t>対策</a:t>
                      </a:r>
                      <a:endParaRPr kumimoji="1" lang="en-US" altLang="ja-JP" sz="2000" dirty="0" smtClean="0">
                        <a:solidFill>
                          <a:schemeClr val="bg1"/>
                        </a:solidFill>
                      </a:endParaRPr>
                    </a:p>
                    <a:p>
                      <a:pPr algn="ctr"/>
                      <a:r>
                        <a:rPr kumimoji="1" lang="ja-JP" altLang="en-US" sz="2000" dirty="0" smtClean="0">
                          <a:solidFill>
                            <a:schemeClr val="bg1"/>
                          </a:solidFill>
                        </a:rPr>
                        <a:t>優先</a:t>
                      </a:r>
                      <a:endParaRPr kumimoji="1" lang="ja-JP" altLang="en-US"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vMerge="1">
                  <a:txBody>
                    <a:bodyPr/>
                    <a:lstStyle/>
                    <a:p>
                      <a:endParaRPr kumimoji="1" lang="ja-JP" altLang="en-US" dirty="0"/>
                    </a:p>
                  </a:txBody>
                  <a:tcPr/>
                </a:tc>
                <a:tc vMerge="1">
                  <a:txBody>
                    <a:bodyPr/>
                    <a:lstStyle/>
                    <a:p>
                      <a:endParaRPr kumimoji="1" lang="ja-JP" altLang="en-US" dirty="0"/>
                    </a:p>
                  </a:txBody>
                  <a:tcPr/>
                </a:tc>
                <a:tc>
                  <a:txBody>
                    <a:bodyPr/>
                    <a:lstStyle/>
                    <a:p>
                      <a:pPr algn="ctr"/>
                      <a:r>
                        <a:rPr kumimoji="1" lang="ja-JP" altLang="en-US" sz="2000" b="1" dirty="0" smtClean="0">
                          <a:solidFill>
                            <a:schemeClr val="bg1"/>
                          </a:solidFill>
                        </a:rPr>
                        <a:t>そうだ</a:t>
                      </a:r>
                      <a:endParaRPr kumimoji="1" lang="ja-JP" altLang="en-US" sz="20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kumimoji="1" lang="ja-JP" altLang="en-US" sz="2000" b="1" dirty="0" smtClean="0">
                          <a:solidFill>
                            <a:schemeClr val="bg1"/>
                          </a:solidFill>
                        </a:rPr>
                        <a:t>ちがう</a:t>
                      </a:r>
                      <a:endParaRPr kumimoji="1" lang="ja-JP" altLang="en-US" sz="20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vMerge="1">
                  <a:txBody>
                    <a:bodyPr/>
                    <a:lstStyle/>
                    <a:p>
                      <a:endParaRPr kumimoji="1" lang="ja-JP" altLang="en-US" dirty="0"/>
                    </a:p>
                  </a:txBody>
                  <a:tcPr/>
                </a:tc>
              </a:tr>
              <a:tr h="548640">
                <a:tc rowSpan="2">
                  <a:txBody>
                    <a:bodyPr/>
                    <a:lstStyle/>
                    <a:p>
                      <a:pPr algn="ctr"/>
                      <a:r>
                        <a:rPr kumimoji="1" lang="ja-JP" altLang="en-US" sz="2000" b="0" dirty="0" smtClean="0">
                          <a:solidFill>
                            <a:schemeClr val="tx1"/>
                          </a:solidFill>
                        </a:rPr>
                        <a:t>作業者</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kumimoji="1" lang="ja-JP" altLang="en-US" sz="2000" dirty="0" smtClean="0">
                          <a:solidFill>
                            <a:schemeClr val="tx1"/>
                          </a:solidFill>
                        </a:rPr>
                        <a:t>作業前後の詰まり除去を含む点検時は、必ずエンジンを切る。</a:t>
                      </a:r>
                      <a:endParaRPr kumimoji="1" lang="ja-JP" alt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523240">
                <a:tc vMerge="1">
                  <a:txBody>
                    <a:bodyPr/>
                    <a:lstStyle/>
                    <a:p>
                      <a:endParaRPr kumimoji="1" lang="ja-JP" altLang="en-US" sz="2000" b="0" dirty="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r>
                        <a:rPr kumimoji="1" lang="ja-JP" altLang="en-US" sz="2000" dirty="0" smtClean="0">
                          <a:solidFill>
                            <a:schemeClr val="tx1"/>
                          </a:solidFill>
                        </a:rPr>
                        <a:t>グリス注油はクラッチを切って行う。</a:t>
                      </a:r>
                      <a:endParaRPr kumimoji="1" lang="ja-JP" alt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bl>
          </a:graphicData>
        </a:graphic>
      </p:graphicFrame>
      <p:sp>
        <p:nvSpPr>
          <p:cNvPr id="6" name="テキスト ボックス 5"/>
          <p:cNvSpPr txBox="1"/>
          <p:nvPr/>
        </p:nvSpPr>
        <p:spPr>
          <a:xfrm>
            <a:off x="251520" y="663079"/>
            <a:ext cx="2492990" cy="461665"/>
          </a:xfrm>
          <a:prstGeom prst="rect">
            <a:avLst/>
          </a:prstGeom>
          <a:solidFill>
            <a:schemeClr val="bg1"/>
          </a:solidFill>
        </p:spPr>
        <p:txBody>
          <a:bodyPr wrap="none" rtlCol="0">
            <a:spAutoFit/>
          </a:bodyPr>
          <a:lstStyle/>
          <a:p>
            <a:r>
              <a:rPr lang="ja-JP" altLang="en-US" sz="2400" dirty="0" smtClean="0">
                <a:solidFill>
                  <a:prstClr val="black"/>
                </a:solidFill>
                <a:latin typeface="+mj-ea"/>
                <a:ea typeface="+mj-ea"/>
              </a:rPr>
              <a:t>機械</a:t>
            </a:r>
            <a:r>
              <a:rPr lang="ja-JP" altLang="en-US" sz="2400" dirty="0">
                <a:solidFill>
                  <a:prstClr val="black"/>
                </a:solidFill>
                <a:latin typeface="+mj-ea"/>
                <a:ea typeface="+mj-ea"/>
              </a:rPr>
              <a:t>の清掃・整備</a:t>
            </a:r>
          </a:p>
        </p:txBody>
      </p:sp>
      <p:graphicFrame>
        <p:nvGraphicFramePr>
          <p:cNvPr id="8" name="表 7"/>
          <p:cNvGraphicFramePr>
            <a:graphicFrameLocks noGrp="1"/>
          </p:cNvGraphicFramePr>
          <p:nvPr>
            <p:extLst>
              <p:ext uri="{D42A27DB-BD31-4B8C-83A1-F6EECF244321}">
                <p14:modId xmlns:p14="http://schemas.microsoft.com/office/powerpoint/2010/main" val="466449576"/>
              </p:ext>
            </p:extLst>
          </p:nvPr>
        </p:nvGraphicFramePr>
        <p:xfrm>
          <a:off x="251520" y="4261228"/>
          <a:ext cx="8496946" cy="1798320"/>
        </p:xfrm>
        <a:graphic>
          <a:graphicData uri="http://schemas.openxmlformats.org/drawingml/2006/table">
            <a:tbl>
              <a:tblPr firstRow="1" bandRow="1">
                <a:tableStyleId>{5C22544A-7EE6-4342-B048-85BDC9FD1C3A}</a:tableStyleId>
              </a:tblPr>
              <a:tblGrid>
                <a:gridCol w="1512169"/>
                <a:gridCol w="4320480"/>
                <a:gridCol w="936104"/>
                <a:gridCol w="1008112"/>
                <a:gridCol w="720081"/>
              </a:tblGrid>
              <a:tr h="370840">
                <a:tc rowSpan="2">
                  <a:txBody>
                    <a:bodyPr/>
                    <a:lstStyle/>
                    <a:p>
                      <a:pPr algn="ctr"/>
                      <a:r>
                        <a:rPr kumimoji="1" lang="ja-JP" altLang="en-US" sz="2000" dirty="0" smtClean="0">
                          <a:solidFill>
                            <a:schemeClr val="bg1"/>
                          </a:solidFill>
                        </a:rPr>
                        <a:t>事項</a:t>
                      </a:r>
                      <a:endParaRPr kumimoji="1" lang="ja-JP" altLang="en-US"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kumimoji="1" lang="ja-JP" altLang="en-US" sz="2000" dirty="0" smtClean="0">
                          <a:solidFill>
                            <a:schemeClr val="bg1"/>
                          </a:solidFill>
                        </a:rPr>
                        <a:t>チェック内容</a:t>
                      </a:r>
                      <a:endParaRPr kumimoji="1" lang="ja-JP" altLang="en-US"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kumimoji="1" lang="ja-JP" altLang="en-US" sz="2000" dirty="0" smtClean="0">
                          <a:solidFill>
                            <a:schemeClr val="bg1"/>
                          </a:solidFill>
                        </a:rPr>
                        <a:t>チェック欄</a:t>
                      </a:r>
                      <a:endParaRPr kumimoji="1" lang="ja-JP" altLang="en-US"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dirty="0"/>
                    </a:p>
                  </a:txBody>
                  <a:tcPr/>
                </a:tc>
                <a:tc rowSpan="2">
                  <a:txBody>
                    <a:bodyPr/>
                    <a:lstStyle/>
                    <a:p>
                      <a:pPr algn="ctr"/>
                      <a:r>
                        <a:rPr kumimoji="1" lang="ja-JP" altLang="en-US" sz="2000" dirty="0" smtClean="0">
                          <a:solidFill>
                            <a:schemeClr val="bg1"/>
                          </a:solidFill>
                        </a:rPr>
                        <a:t>対策</a:t>
                      </a:r>
                      <a:endParaRPr kumimoji="1" lang="en-US" altLang="ja-JP" sz="2000" dirty="0" smtClean="0">
                        <a:solidFill>
                          <a:schemeClr val="bg1"/>
                        </a:solidFill>
                      </a:endParaRPr>
                    </a:p>
                    <a:p>
                      <a:pPr algn="ctr"/>
                      <a:r>
                        <a:rPr kumimoji="1" lang="ja-JP" altLang="en-US" sz="2000" dirty="0" smtClean="0">
                          <a:solidFill>
                            <a:schemeClr val="bg1"/>
                          </a:solidFill>
                        </a:rPr>
                        <a:t>優先</a:t>
                      </a:r>
                      <a:endParaRPr kumimoji="1" lang="ja-JP" altLang="en-US"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vMerge="1">
                  <a:txBody>
                    <a:bodyPr/>
                    <a:lstStyle/>
                    <a:p>
                      <a:endParaRPr kumimoji="1" lang="ja-JP" altLang="en-US" dirty="0"/>
                    </a:p>
                  </a:txBody>
                  <a:tcPr/>
                </a:tc>
                <a:tc vMerge="1">
                  <a:txBody>
                    <a:bodyPr/>
                    <a:lstStyle/>
                    <a:p>
                      <a:endParaRPr kumimoji="1" lang="ja-JP" altLang="en-US" dirty="0"/>
                    </a:p>
                  </a:txBody>
                  <a:tcPr/>
                </a:tc>
                <a:tc>
                  <a:txBody>
                    <a:bodyPr/>
                    <a:lstStyle/>
                    <a:p>
                      <a:pPr algn="ctr"/>
                      <a:r>
                        <a:rPr kumimoji="1" lang="ja-JP" altLang="en-US" sz="2000" b="1" dirty="0" smtClean="0">
                          <a:solidFill>
                            <a:schemeClr val="bg1"/>
                          </a:solidFill>
                        </a:rPr>
                        <a:t>そうだ</a:t>
                      </a:r>
                      <a:endParaRPr kumimoji="1" lang="ja-JP" altLang="en-US" sz="20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kumimoji="1" lang="ja-JP" altLang="en-US" sz="2000" b="1" dirty="0" smtClean="0">
                          <a:solidFill>
                            <a:schemeClr val="bg1"/>
                          </a:solidFill>
                        </a:rPr>
                        <a:t>ちがう</a:t>
                      </a:r>
                      <a:endParaRPr kumimoji="1" lang="ja-JP" altLang="en-US" sz="20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vMerge="1">
                  <a:txBody>
                    <a:bodyPr/>
                    <a:lstStyle/>
                    <a:p>
                      <a:endParaRPr kumimoji="1" lang="ja-JP" altLang="en-US" dirty="0"/>
                    </a:p>
                  </a:txBody>
                  <a:tcPr/>
                </a:tc>
              </a:tr>
              <a:tr h="741680">
                <a:tc>
                  <a:txBody>
                    <a:bodyPr/>
                    <a:lstStyle/>
                    <a:p>
                      <a:pPr algn="ctr"/>
                      <a:r>
                        <a:rPr kumimoji="1" lang="ja-JP" altLang="en-US" sz="2000" b="0" dirty="0" smtClean="0">
                          <a:solidFill>
                            <a:schemeClr val="tx1"/>
                          </a:solidFill>
                        </a:rPr>
                        <a:t>環境</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kumimoji="1" lang="ja-JP" altLang="en-US" sz="2000" dirty="0" smtClean="0">
                          <a:solidFill>
                            <a:schemeClr val="tx1"/>
                          </a:solidFill>
                        </a:rPr>
                        <a:t>慣れた道でも、草むら、狭い道、坂道などでは、降りて道幅や路肩状態を必ず確認する。</a:t>
                      </a:r>
                      <a:endParaRPr kumimoji="1" lang="ja-JP" alt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bl>
          </a:graphicData>
        </a:graphic>
      </p:graphicFrame>
      <p:sp>
        <p:nvSpPr>
          <p:cNvPr id="10" name="テキスト ボックス 9"/>
          <p:cNvSpPr txBox="1"/>
          <p:nvPr/>
        </p:nvSpPr>
        <p:spPr>
          <a:xfrm>
            <a:off x="251520" y="3717032"/>
            <a:ext cx="1415772" cy="461665"/>
          </a:xfrm>
          <a:prstGeom prst="rect">
            <a:avLst/>
          </a:prstGeom>
          <a:solidFill>
            <a:schemeClr val="bg1"/>
          </a:solidFill>
        </p:spPr>
        <p:txBody>
          <a:bodyPr wrap="none" rtlCol="0">
            <a:spAutoFit/>
          </a:bodyPr>
          <a:lstStyle/>
          <a:p>
            <a:r>
              <a:rPr lang="ja-JP" altLang="en-US" sz="2400" smtClean="0">
                <a:solidFill>
                  <a:prstClr val="black"/>
                </a:solidFill>
                <a:latin typeface="+mj-ea"/>
                <a:ea typeface="+mj-ea"/>
              </a:rPr>
              <a:t>道路</a:t>
            </a:r>
            <a:r>
              <a:rPr lang="ja-JP" altLang="en-US" sz="2400" dirty="0">
                <a:solidFill>
                  <a:prstClr val="black"/>
                </a:solidFill>
                <a:latin typeface="+mj-ea"/>
                <a:ea typeface="+mj-ea"/>
              </a:rPr>
              <a:t>走行</a:t>
            </a:r>
          </a:p>
        </p:txBody>
      </p:sp>
      <p:sp>
        <p:nvSpPr>
          <p:cNvPr id="11" name="タイトル 1"/>
          <p:cNvSpPr txBox="1">
            <a:spLocks/>
          </p:cNvSpPr>
          <p:nvPr/>
        </p:nvSpPr>
        <p:spPr>
          <a:xfrm>
            <a:off x="0" y="0"/>
            <a:ext cx="9144000" cy="584775"/>
          </a:xfrm>
          <a:prstGeom prst="rect">
            <a:avLst/>
          </a:prstGeom>
          <a:solidFill>
            <a:schemeClr val="accent3">
              <a:lumMod val="75000"/>
            </a:schemeClr>
          </a:solidFill>
        </p:spPr>
        <p:txBody>
          <a:bodyPr vert="horz" wrap="square" lIns="91440" tIns="45720" rIns="91440" bIns="45720" rtlCol="0" anchor="ctr">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200" dirty="0">
                <a:solidFill>
                  <a:prstClr val="white"/>
                </a:solidFill>
                <a:latin typeface="+mj-ea"/>
              </a:rPr>
              <a:t>１．機械の</a:t>
            </a:r>
            <a:r>
              <a:rPr lang="ja-JP" altLang="en-US" sz="3200" dirty="0" smtClean="0">
                <a:solidFill>
                  <a:prstClr val="white"/>
                </a:solidFill>
                <a:latin typeface="+mj-ea"/>
              </a:rPr>
              <a:t>清掃・整備、道路</a:t>
            </a:r>
            <a:r>
              <a:rPr lang="ja-JP" altLang="en-US" sz="3200" dirty="0">
                <a:solidFill>
                  <a:prstClr val="white"/>
                </a:solidFill>
                <a:latin typeface="+mj-ea"/>
              </a:rPr>
              <a:t>走行</a:t>
            </a:r>
          </a:p>
        </p:txBody>
      </p:sp>
      <p:sp>
        <p:nvSpPr>
          <p:cNvPr id="9" name="テキスト ボックス 8"/>
          <p:cNvSpPr txBox="1"/>
          <p:nvPr/>
        </p:nvSpPr>
        <p:spPr>
          <a:xfrm>
            <a:off x="1259633" y="3274867"/>
            <a:ext cx="7488833" cy="338554"/>
          </a:xfrm>
          <a:prstGeom prst="rect">
            <a:avLst/>
          </a:prstGeom>
          <a:solidFill>
            <a:schemeClr val="accent2">
              <a:lumMod val="20000"/>
              <a:lumOff val="80000"/>
            </a:schemeClr>
          </a:solidFill>
        </p:spPr>
        <p:txBody>
          <a:bodyPr wrap="square" rtlCol="0">
            <a:spAutoFit/>
          </a:bodyPr>
          <a:lstStyle/>
          <a:p>
            <a:r>
              <a:rPr lang="ja-JP" altLang="en-US" sz="1600" dirty="0">
                <a:latin typeface="+mj-ea"/>
                <a:ea typeface="+mj-ea"/>
              </a:rPr>
              <a:t>リスクカルテ解説書</a:t>
            </a:r>
            <a:r>
              <a:rPr lang="ja-JP" altLang="en-US" sz="1600" dirty="0" smtClean="0">
                <a:latin typeface="+mj-ea"/>
                <a:ea typeface="+mj-ea"/>
              </a:rPr>
              <a:t>：「</a:t>
            </a:r>
            <a:r>
              <a:rPr lang="ja-JP" altLang="ja-JP" sz="1600" dirty="0">
                <a:latin typeface="+mj-ea"/>
                <a:ea typeface="+mj-ea"/>
              </a:rPr>
              <a:t>機械点検</a:t>
            </a:r>
            <a:r>
              <a:rPr lang="ja-JP" altLang="ja-JP" sz="1600" dirty="0" smtClean="0">
                <a:latin typeface="+mj-ea"/>
                <a:ea typeface="+mj-ea"/>
              </a:rPr>
              <a:t>整備</a:t>
            </a:r>
            <a:r>
              <a:rPr lang="ja-JP" altLang="en-US" sz="1600" dirty="0" smtClean="0">
                <a:latin typeface="+mj-ea"/>
                <a:ea typeface="+mj-ea"/>
              </a:rPr>
              <a:t>（予防整備）</a:t>
            </a:r>
            <a:r>
              <a:rPr lang="ja-JP" altLang="ja-JP" sz="1600" dirty="0" smtClean="0">
                <a:latin typeface="+mj-ea"/>
                <a:ea typeface="+mj-ea"/>
              </a:rPr>
              <a:t>の</a:t>
            </a:r>
            <a:r>
              <a:rPr lang="ja-JP" altLang="ja-JP" sz="1600" dirty="0">
                <a:latin typeface="+mj-ea"/>
                <a:ea typeface="+mj-ea"/>
              </a:rPr>
              <a:t>励行</a:t>
            </a:r>
            <a:r>
              <a:rPr lang="ja-JP" altLang="en-US" sz="1600" dirty="0" smtClean="0">
                <a:latin typeface="+mj-ea"/>
                <a:ea typeface="+mj-ea"/>
              </a:rPr>
              <a:t>」</a:t>
            </a:r>
            <a:r>
              <a:rPr lang="en-US" altLang="ja-JP" sz="1600" dirty="0" smtClean="0">
                <a:latin typeface="+mj-ea"/>
                <a:ea typeface="+mj-ea"/>
              </a:rPr>
              <a:t>p54</a:t>
            </a:r>
            <a:r>
              <a:rPr lang="ja-JP" altLang="en-US" sz="1600" dirty="0" smtClean="0">
                <a:latin typeface="+mj-ea"/>
                <a:ea typeface="+mj-ea"/>
              </a:rPr>
              <a:t>　参照</a:t>
            </a:r>
            <a:endParaRPr kumimoji="1" lang="ja-JP" altLang="en-US" sz="1600" dirty="0">
              <a:latin typeface="+mj-ea"/>
              <a:ea typeface="+mj-ea"/>
            </a:endParaRPr>
          </a:p>
        </p:txBody>
      </p:sp>
      <p:sp>
        <p:nvSpPr>
          <p:cNvPr id="12" name="テキスト ボックス 11"/>
          <p:cNvSpPr txBox="1"/>
          <p:nvPr/>
        </p:nvSpPr>
        <p:spPr>
          <a:xfrm>
            <a:off x="1258822" y="6156593"/>
            <a:ext cx="7489644" cy="584775"/>
          </a:xfrm>
          <a:prstGeom prst="rect">
            <a:avLst/>
          </a:prstGeom>
          <a:solidFill>
            <a:schemeClr val="accent2">
              <a:lumMod val="20000"/>
              <a:lumOff val="80000"/>
            </a:schemeClr>
          </a:solidFill>
        </p:spPr>
        <p:txBody>
          <a:bodyPr wrap="square" rtlCol="0">
            <a:spAutoFit/>
          </a:bodyPr>
          <a:lstStyle/>
          <a:p>
            <a:r>
              <a:rPr lang="ja-JP" altLang="en-US" sz="1600" dirty="0">
                <a:latin typeface="+mj-ea"/>
                <a:ea typeface="+mj-ea"/>
              </a:rPr>
              <a:t>リスクカルテ解説書</a:t>
            </a:r>
            <a:r>
              <a:rPr lang="ja-JP" altLang="en-US" sz="1600" dirty="0" smtClean="0">
                <a:latin typeface="+mj-ea"/>
                <a:ea typeface="+mj-ea"/>
              </a:rPr>
              <a:t>：「</a:t>
            </a:r>
            <a:r>
              <a:rPr lang="ja-JP" altLang="ja-JP" sz="1600" dirty="0" err="1">
                <a:latin typeface="+mj-ea"/>
                <a:ea typeface="+mj-ea"/>
              </a:rPr>
              <a:t>ほ</a:t>
            </a:r>
            <a:r>
              <a:rPr lang="ja-JP" altLang="ja-JP" sz="1600" dirty="0">
                <a:latin typeface="+mj-ea"/>
                <a:ea typeface="+mj-ea"/>
              </a:rPr>
              <a:t>場、農道の点検・改善</a:t>
            </a:r>
            <a:r>
              <a:rPr lang="ja-JP" altLang="en-US" sz="1600" dirty="0" smtClean="0">
                <a:latin typeface="+mj-ea"/>
                <a:ea typeface="+mj-ea"/>
              </a:rPr>
              <a:t>」</a:t>
            </a:r>
            <a:r>
              <a:rPr lang="en-US" altLang="ja-JP" sz="1600" dirty="0" smtClean="0">
                <a:latin typeface="+mj-ea"/>
                <a:ea typeface="+mj-ea"/>
              </a:rPr>
              <a:t>p20</a:t>
            </a:r>
            <a:r>
              <a:rPr lang="ja-JP" altLang="en-US" sz="1600" dirty="0" err="1" smtClean="0">
                <a:latin typeface="+mj-ea"/>
                <a:ea typeface="+mj-ea"/>
              </a:rPr>
              <a:t>、</a:t>
            </a:r>
            <a:r>
              <a:rPr lang="ja-JP" altLang="en-US" sz="1600" dirty="0">
                <a:latin typeface="+mj-ea"/>
                <a:ea typeface="+mj-ea"/>
              </a:rPr>
              <a:t>「</a:t>
            </a:r>
            <a:r>
              <a:rPr lang="ja-JP" altLang="ja-JP" sz="1600" dirty="0">
                <a:latin typeface="+mj-ea"/>
                <a:ea typeface="+mj-ea"/>
              </a:rPr>
              <a:t>危険マップ作成</a:t>
            </a:r>
            <a:r>
              <a:rPr lang="ja-JP" altLang="en-US" sz="1600" dirty="0">
                <a:latin typeface="+mj-ea"/>
                <a:ea typeface="+mj-ea"/>
              </a:rPr>
              <a:t>」</a:t>
            </a:r>
            <a:r>
              <a:rPr lang="en-US" altLang="ja-JP" sz="1600" dirty="0" smtClean="0">
                <a:latin typeface="+mj-ea"/>
                <a:ea typeface="+mj-ea"/>
              </a:rPr>
              <a:t>p22</a:t>
            </a:r>
            <a:r>
              <a:rPr lang="ja-JP" altLang="en-US" sz="1600" dirty="0" err="1" smtClean="0">
                <a:latin typeface="+mj-ea"/>
                <a:ea typeface="+mj-ea"/>
              </a:rPr>
              <a:t>、</a:t>
            </a:r>
            <a:r>
              <a:rPr lang="ja-JP" altLang="en-US" sz="1600" dirty="0" smtClean="0">
                <a:latin typeface="+mj-ea"/>
                <a:ea typeface="+mj-ea"/>
              </a:rPr>
              <a:t>「</a:t>
            </a:r>
            <a:r>
              <a:rPr lang="ja-JP" altLang="ja-JP" sz="1600" dirty="0">
                <a:latin typeface="+mj-ea"/>
                <a:ea typeface="+mj-ea"/>
              </a:rPr>
              <a:t>注意警告板の</a:t>
            </a:r>
            <a:r>
              <a:rPr lang="ja-JP" altLang="ja-JP" sz="1600" dirty="0" smtClean="0">
                <a:latin typeface="+mj-ea"/>
                <a:ea typeface="+mj-ea"/>
              </a:rPr>
              <a:t>設置</a:t>
            </a:r>
            <a:r>
              <a:rPr lang="ja-JP" altLang="en-US" sz="1600" dirty="0" smtClean="0">
                <a:latin typeface="+mj-ea"/>
                <a:ea typeface="+mj-ea"/>
              </a:rPr>
              <a:t>」</a:t>
            </a:r>
            <a:r>
              <a:rPr lang="en-US" altLang="ja-JP" sz="1600" dirty="0" smtClean="0">
                <a:latin typeface="+mj-ea"/>
                <a:ea typeface="+mj-ea"/>
              </a:rPr>
              <a:t>p24</a:t>
            </a:r>
            <a:r>
              <a:rPr lang="ja-JP" altLang="en-US" sz="1600" dirty="0" smtClean="0">
                <a:latin typeface="+mj-ea"/>
                <a:ea typeface="+mj-ea"/>
              </a:rPr>
              <a:t>　参照</a:t>
            </a:r>
            <a:endParaRPr kumimoji="1" lang="ja-JP" altLang="en-US" sz="1600" dirty="0">
              <a:latin typeface="+mj-ea"/>
              <a:ea typeface="+mj-ea"/>
            </a:endParaRPr>
          </a:p>
        </p:txBody>
      </p:sp>
      <p:sp>
        <p:nvSpPr>
          <p:cNvPr id="2" name="スライド番号プレースホルダー 1"/>
          <p:cNvSpPr>
            <a:spLocks noGrp="1"/>
          </p:cNvSpPr>
          <p:nvPr>
            <p:ph type="sldNum" sz="quarter" idx="12"/>
          </p:nvPr>
        </p:nvSpPr>
        <p:spPr/>
        <p:txBody>
          <a:bodyPr/>
          <a:lstStyle/>
          <a:p>
            <a:pPr algn="l"/>
            <a:fld id="{EC2258F2-9678-4A3A-A23E-BAED14116D12}" type="slidenum">
              <a:rPr lang="ja-JP" altLang="en-US" smtClean="0">
                <a:solidFill>
                  <a:prstClr val="black">
                    <a:tint val="75000"/>
                  </a:prstClr>
                </a:solidFill>
              </a:rPr>
              <a:pPr algn="l"/>
              <a:t>116</a:t>
            </a:fld>
            <a:endParaRPr lang="ja-JP" altLang="en-US" dirty="0">
              <a:solidFill>
                <a:prstClr val="black">
                  <a:tint val="75000"/>
                </a:prstClr>
              </a:solidFill>
            </a:endParaRPr>
          </a:p>
        </p:txBody>
      </p:sp>
    </p:spTree>
    <p:extLst>
      <p:ext uri="{BB962C8B-B14F-4D97-AF65-F5344CB8AC3E}">
        <p14:creationId xmlns:p14="http://schemas.microsoft.com/office/powerpoint/2010/main" val="2892535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8" name="テキスト ボックス 7"/>
          <p:cNvSpPr txBox="1"/>
          <p:nvPr/>
        </p:nvSpPr>
        <p:spPr>
          <a:xfrm>
            <a:off x="263133" y="5766355"/>
            <a:ext cx="8601117" cy="830997"/>
          </a:xfrm>
          <a:prstGeom prst="rect">
            <a:avLst/>
          </a:prstGeom>
          <a:solidFill>
            <a:schemeClr val="bg1"/>
          </a:solidFill>
          <a:ln>
            <a:noFill/>
          </a:ln>
        </p:spPr>
        <p:txBody>
          <a:bodyPr wrap="square" rtlCol="0">
            <a:spAutoFit/>
          </a:bodyPr>
          <a:lstStyle/>
          <a:p>
            <a:r>
              <a:rPr lang="ja-JP" altLang="en-US" sz="2400" b="1" dirty="0">
                <a:solidFill>
                  <a:srgbClr val="FF0000"/>
                </a:solidFill>
                <a:latin typeface="+mj-ea"/>
                <a:ea typeface="+mj-ea"/>
              </a:rPr>
              <a:t>≪なぜ≫</a:t>
            </a:r>
            <a:r>
              <a:rPr lang="ja-JP" altLang="en-US" sz="2400" dirty="0">
                <a:solidFill>
                  <a:prstClr val="black"/>
                </a:solidFill>
                <a:latin typeface="+mj-ea"/>
                <a:ea typeface="+mj-ea"/>
              </a:rPr>
              <a:t>コンバインを故障なく使うためには、作業前後の清掃・整備が</a:t>
            </a:r>
            <a:r>
              <a:rPr lang="ja-JP" altLang="en-US" sz="2400" dirty="0" smtClean="0">
                <a:solidFill>
                  <a:prstClr val="black"/>
                </a:solidFill>
                <a:latin typeface="+mj-ea"/>
                <a:ea typeface="+mj-ea"/>
              </a:rPr>
              <a:t>欠かせませんが</a:t>
            </a:r>
            <a:r>
              <a:rPr lang="ja-JP" altLang="en-US" sz="2400" dirty="0">
                <a:solidFill>
                  <a:prstClr val="black"/>
                </a:solidFill>
                <a:latin typeface="+mj-ea"/>
                <a:ea typeface="+mj-ea"/>
              </a:rPr>
              <a:t>、手順</a:t>
            </a:r>
            <a:r>
              <a:rPr lang="ja-JP" altLang="en-US" sz="2400" dirty="0" smtClean="0">
                <a:solidFill>
                  <a:prstClr val="black"/>
                </a:solidFill>
                <a:latin typeface="+mj-ea"/>
                <a:ea typeface="+mj-ea"/>
              </a:rPr>
              <a:t>を順守した</a:t>
            </a:r>
            <a:r>
              <a:rPr lang="ja-JP" altLang="en-US" sz="2400" dirty="0">
                <a:solidFill>
                  <a:prstClr val="black"/>
                </a:solidFill>
                <a:latin typeface="+mj-ea"/>
                <a:ea typeface="+mj-ea"/>
              </a:rPr>
              <a:t>作業が</a:t>
            </a:r>
            <a:r>
              <a:rPr lang="ja-JP" altLang="en-US" sz="2400" dirty="0" smtClean="0">
                <a:solidFill>
                  <a:prstClr val="black"/>
                </a:solidFill>
                <a:latin typeface="+mj-ea"/>
                <a:ea typeface="+mj-ea"/>
              </a:rPr>
              <a:t>重要です。</a:t>
            </a:r>
            <a:endParaRPr lang="ja-JP" altLang="en-US" sz="2400" dirty="0">
              <a:solidFill>
                <a:prstClr val="black"/>
              </a:solidFill>
              <a:latin typeface="+mj-ea"/>
              <a:ea typeface="+mj-ea"/>
            </a:endParaRPr>
          </a:p>
        </p:txBody>
      </p:sp>
      <p:sp>
        <p:nvSpPr>
          <p:cNvPr id="14" name="テキスト ボックス 13"/>
          <p:cNvSpPr txBox="1"/>
          <p:nvPr/>
        </p:nvSpPr>
        <p:spPr>
          <a:xfrm>
            <a:off x="272578" y="1719972"/>
            <a:ext cx="3939382" cy="3785652"/>
          </a:xfrm>
          <a:prstGeom prst="rect">
            <a:avLst/>
          </a:prstGeom>
          <a:noFill/>
        </p:spPr>
        <p:txBody>
          <a:bodyPr wrap="square" rtlCol="0">
            <a:spAutoFit/>
          </a:bodyPr>
          <a:lstStyle/>
          <a:p>
            <a:r>
              <a:rPr lang="en-US" altLang="ja-JP" sz="2400" b="1" dirty="0" smtClean="0">
                <a:solidFill>
                  <a:srgbClr val="FF0000"/>
                </a:solidFill>
                <a:latin typeface="+mj-ea"/>
                <a:ea typeface="+mj-ea"/>
              </a:rPr>
              <a:t>《</a:t>
            </a:r>
            <a:r>
              <a:rPr lang="ja-JP" altLang="en-US" sz="2400" b="1" dirty="0" smtClean="0">
                <a:solidFill>
                  <a:srgbClr val="FF0000"/>
                </a:solidFill>
                <a:latin typeface="+mj-ea"/>
                <a:ea typeface="+mj-ea"/>
              </a:rPr>
              <a:t>事故事例</a:t>
            </a:r>
            <a:r>
              <a:rPr lang="en-US" altLang="ja-JP" sz="2400" b="1" dirty="0" smtClean="0">
                <a:solidFill>
                  <a:srgbClr val="FF0000"/>
                </a:solidFill>
                <a:latin typeface="+mj-ea"/>
                <a:ea typeface="+mj-ea"/>
              </a:rPr>
              <a:t>》</a:t>
            </a:r>
          </a:p>
          <a:p>
            <a:r>
              <a:rPr lang="ja-JP" altLang="en-US" sz="2400" b="1" dirty="0" smtClean="0">
                <a:solidFill>
                  <a:srgbClr val="FF0000"/>
                </a:solidFill>
                <a:latin typeface="+mj-ea"/>
                <a:ea typeface="+mj-ea"/>
              </a:rPr>
              <a:t>清掃</a:t>
            </a:r>
            <a:r>
              <a:rPr lang="ja-JP" altLang="en-US" sz="2400" b="1" dirty="0">
                <a:solidFill>
                  <a:srgbClr val="FF0000"/>
                </a:solidFill>
                <a:latin typeface="+mj-ea"/>
                <a:ea typeface="+mj-ea"/>
              </a:rPr>
              <a:t>整備、エンジン</a:t>
            </a:r>
            <a:r>
              <a:rPr lang="ja-JP" altLang="en-US" sz="2400" b="1" dirty="0" smtClean="0">
                <a:solidFill>
                  <a:srgbClr val="FF0000"/>
                </a:solidFill>
                <a:latin typeface="+mj-ea"/>
                <a:ea typeface="+mj-ea"/>
              </a:rPr>
              <a:t>停止</a:t>
            </a:r>
            <a:endParaRPr lang="en-US" altLang="ja-JP" sz="2400" b="1" dirty="0" smtClean="0">
              <a:solidFill>
                <a:srgbClr val="FF0000"/>
              </a:solidFill>
              <a:latin typeface="+mj-ea"/>
              <a:ea typeface="+mj-ea"/>
            </a:endParaRPr>
          </a:p>
          <a:p>
            <a:r>
              <a:rPr lang="ja-JP" altLang="en-US" sz="2400" b="1" dirty="0" smtClean="0">
                <a:solidFill>
                  <a:srgbClr val="FF0000"/>
                </a:solidFill>
                <a:latin typeface="+mj-ea"/>
                <a:ea typeface="+mj-ea"/>
              </a:rPr>
              <a:t>（</a:t>
            </a:r>
            <a:r>
              <a:rPr lang="zh-TW" altLang="en-US" sz="2400" b="1" dirty="0">
                <a:solidFill>
                  <a:srgbClr val="FF0000"/>
                </a:solidFill>
                <a:latin typeface="ＭＳ ゴシック" panose="020B0609070205080204" pitchFamily="49" charset="-128"/>
                <a:ea typeface="ＭＳ ゴシック" panose="020B0609070205080204" pitchFamily="49" charset="-128"/>
              </a:rPr>
              <a:t>骨折、挫滅創</a:t>
            </a:r>
            <a:r>
              <a:rPr lang="ja-JP" altLang="en-US" sz="2400" b="1" dirty="0">
                <a:solidFill>
                  <a:srgbClr val="FF0000"/>
                </a:solidFill>
                <a:latin typeface="+mj-ea"/>
                <a:ea typeface="+mj-ea"/>
              </a:rPr>
              <a:t>）</a:t>
            </a:r>
          </a:p>
          <a:p>
            <a:r>
              <a:rPr lang="ja-JP" altLang="en-US" sz="2400" dirty="0" smtClean="0">
                <a:solidFill>
                  <a:prstClr val="black"/>
                </a:solidFill>
                <a:latin typeface="+mj-ea"/>
                <a:ea typeface="+mj-ea"/>
              </a:rPr>
              <a:t>コンバイン</a:t>
            </a:r>
            <a:r>
              <a:rPr lang="ja-JP" altLang="en-US" sz="2400" dirty="0">
                <a:solidFill>
                  <a:prstClr val="black"/>
                </a:solidFill>
                <a:latin typeface="+mj-ea"/>
                <a:ea typeface="+mj-ea"/>
              </a:rPr>
              <a:t>のチェーンに給油するため、こぎ胴を開け、</a:t>
            </a:r>
            <a:r>
              <a:rPr lang="ja-JP" altLang="en-US" sz="2400" dirty="0" smtClean="0">
                <a:solidFill>
                  <a:prstClr val="black"/>
                </a:solidFill>
                <a:latin typeface="+mj-ea"/>
                <a:ea typeface="+mj-ea"/>
              </a:rPr>
              <a:t>回転する藁</a:t>
            </a:r>
            <a:r>
              <a:rPr lang="ja-JP" altLang="en-US" sz="2400" dirty="0">
                <a:solidFill>
                  <a:prstClr val="black"/>
                </a:solidFill>
                <a:latin typeface="+mj-ea"/>
                <a:ea typeface="+mj-ea"/>
              </a:rPr>
              <a:t>搬送チェーンに右手で給油中</a:t>
            </a:r>
            <a:r>
              <a:rPr lang="ja-JP" altLang="en-US" sz="2400" dirty="0" smtClean="0">
                <a:solidFill>
                  <a:prstClr val="black"/>
                </a:solidFill>
                <a:latin typeface="+mj-ea"/>
                <a:ea typeface="+mj-ea"/>
              </a:rPr>
              <a:t>、こぎ</a:t>
            </a:r>
            <a:r>
              <a:rPr lang="ja-JP" altLang="en-US" sz="2400" dirty="0">
                <a:solidFill>
                  <a:prstClr val="black"/>
                </a:solidFill>
                <a:latin typeface="+mj-ea"/>
                <a:ea typeface="+mj-ea"/>
              </a:rPr>
              <a:t>胴</a:t>
            </a:r>
            <a:r>
              <a:rPr lang="ja-JP" altLang="en-US" sz="2400" dirty="0" smtClean="0">
                <a:solidFill>
                  <a:prstClr val="black"/>
                </a:solidFill>
                <a:latin typeface="+mj-ea"/>
                <a:ea typeface="+mj-ea"/>
              </a:rPr>
              <a:t>に左手の第２、３、４指</a:t>
            </a:r>
            <a:r>
              <a:rPr lang="ja-JP" altLang="en-US" sz="2400" dirty="0">
                <a:solidFill>
                  <a:prstClr val="black"/>
                </a:solidFill>
                <a:latin typeface="+mj-ea"/>
                <a:ea typeface="+mj-ea"/>
              </a:rPr>
              <a:t>が巻き込まれ、骨折、挫滅創。（平成</a:t>
            </a:r>
            <a:r>
              <a:rPr lang="en-US" altLang="ja-JP" sz="2400" dirty="0">
                <a:solidFill>
                  <a:prstClr val="black"/>
                </a:solidFill>
                <a:latin typeface="+mj-ea"/>
                <a:ea typeface="+mj-ea"/>
              </a:rPr>
              <a:t>23</a:t>
            </a:r>
            <a:r>
              <a:rPr lang="ja-JP" altLang="en-US" sz="2400" dirty="0">
                <a:solidFill>
                  <a:prstClr val="black"/>
                </a:solidFill>
                <a:latin typeface="+mj-ea"/>
                <a:ea typeface="+mj-ea"/>
              </a:rPr>
              <a:t>年</a:t>
            </a:r>
            <a:r>
              <a:rPr lang="en-US" altLang="ja-JP" sz="2400" dirty="0">
                <a:solidFill>
                  <a:prstClr val="black"/>
                </a:solidFill>
                <a:latin typeface="+mj-ea"/>
                <a:ea typeface="+mj-ea"/>
              </a:rPr>
              <a:t>10</a:t>
            </a:r>
            <a:r>
              <a:rPr lang="ja-JP" altLang="en-US" sz="2400" dirty="0">
                <a:solidFill>
                  <a:prstClr val="black"/>
                </a:solidFill>
                <a:latin typeface="+mj-ea"/>
                <a:ea typeface="+mj-ea"/>
              </a:rPr>
              <a:t>月</a:t>
            </a:r>
            <a:r>
              <a:rPr lang="ja-JP" altLang="en-US" sz="2400" dirty="0" smtClean="0">
                <a:solidFill>
                  <a:prstClr val="black"/>
                </a:solidFill>
                <a:latin typeface="+mj-ea"/>
                <a:ea typeface="+mj-ea"/>
              </a:rPr>
              <a:t>上旬 </a:t>
            </a:r>
            <a:r>
              <a:rPr lang="en-US" altLang="ja-JP" sz="2400" dirty="0" smtClean="0">
                <a:solidFill>
                  <a:prstClr val="black"/>
                </a:solidFill>
                <a:latin typeface="+mj-ea"/>
                <a:ea typeface="+mj-ea"/>
              </a:rPr>
              <a:t>8</a:t>
            </a:r>
            <a:r>
              <a:rPr lang="ja-JP" altLang="en-US" sz="2400" dirty="0" smtClean="0">
                <a:solidFill>
                  <a:prstClr val="black"/>
                </a:solidFill>
                <a:latin typeface="+mj-ea"/>
                <a:ea typeface="+mj-ea"/>
              </a:rPr>
              <a:t>時半頃、男性</a:t>
            </a:r>
            <a:r>
              <a:rPr lang="en-US" altLang="ja-JP" sz="2400" dirty="0" smtClean="0">
                <a:solidFill>
                  <a:prstClr val="black"/>
                </a:solidFill>
                <a:latin typeface="+mj-ea"/>
                <a:ea typeface="+mj-ea"/>
              </a:rPr>
              <a:t>63</a:t>
            </a:r>
            <a:r>
              <a:rPr lang="ja-JP" altLang="en-US" sz="2400" dirty="0">
                <a:solidFill>
                  <a:prstClr val="black"/>
                </a:solidFill>
                <a:latin typeface="+mj-ea"/>
                <a:ea typeface="+mj-ea"/>
              </a:rPr>
              <a:t>歳</a:t>
            </a:r>
            <a:r>
              <a:rPr lang="en-US" altLang="ja-JP" sz="2400" dirty="0">
                <a:solidFill>
                  <a:prstClr val="black"/>
                </a:solidFill>
                <a:latin typeface="+mj-ea"/>
                <a:ea typeface="+mj-ea"/>
              </a:rPr>
              <a:t>)</a:t>
            </a:r>
            <a:endParaRPr lang="ja-JP" altLang="en-US" sz="2400" dirty="0">
              <a:solidFill>
                <a:prstClr val="black"/>
              </a:solidFill>
              <a:latin typeface="+mj-ea"/>
              <a:ea typeface="+mj-ea"/>
            </a:endParaRPr>
          </a:p>
        </p:txBody>
      </p:sp>
      <p:sp>
        <p:nvSpPr>
          <p:cNvPr id="9" name="テキスト ボックス 8"/>
          <p:cNvSpPr txBox="1"/>
          <p:nvPr/>
        </p:nvSpPr>
        <p:spPr>
          <a:xfrm>
            <a:off x="272578" y="242645"/>
            <a:ext cx="8619902" cy="954107"/>
          </a:xfrm>
          <a:prstGeom prst="rect">
            <a:avLst/>
          </a:prstGeom>
          <a:solidFill>
            <a:schemeClr val="bg1"/>
          </a:solidFill>
          <a:ln w="25400">
            <a:noFill/>
          </a:ln>
        </p:spPr>
        <p:txBody>
          <a:bodyPr wrap="square" rtlCol="0">
            <a:spAutoFit/>
          </a:bodyPr>
          <a:lstStyle/>
          <a:p>
            <a:r>
              <a:rPr lang="ja-JP" altLang="en-US" sz="2800" dirty="0">
                <a:solidFill>
                  <a:prstClr val="black"/>
                </a:solidFill>
                <a:latin typeface="+mj-ea"/>
                <a:ea typeface="+mj-ea"/>
              </a:rPr>
              <a:t>　　作業前後</a:t>
            </a:r>
            <a:r>
              <a:rPr lang="ja-JP" altLang="en-US" sz="2800" dirty="0" smtClean="0">
                <a:solidFill>
                  <a:prstClr val="black"/>
                </a:solidFill>
                <a:latin typeface="+mj-ea"/>
                <a:ea typeface="+mj-ea"/>
              </a:rPr>
              <a:t>の詰まり除去</a:t>
            </a:r>
            <a:r>
              <a:rPr lang="ja-JP" altLang="en-US" sz="2800" dirty="0">
                <a:solidFill>
                  <a:prstClr val="black"/>
                </a:solidFill>
                <a:latin typeface="+mj-ea"/>
                <a:ea typeface="+mj-ea"/>
              </a:rPr>
              <a:t>を含む点検時は、必ずエンジ</a:t>
            </a:r>
            <a:endParaRPr lang="en-US" altLang="ja-JP" sz="2800" dirty="0">
              <a:solidFill>
                <a:prstClr val="black"/>
              </a:solidFill>
              <a:latin typeface="+mj-ea"/>
              <a:ea typeface="+mj-ea"/>
            </a:endParaRPr>
          </a:p>
          <a:p>
            <a:r>
              <a:rPr lang="ja-JP" altLang="en-US" sz="2800" dirty="0">
                <a:solidFill>
                  <a:prstClr val="black"/>
                </a:solidFill>
                <a:latin typeface="+mj-ea"/>
                <a:ea typeface="+mj-ea"/>
              </a:rPr>
              <a:t>　　ンを切る</a:t>
            </a:r>
            <a:r>
              <a:rPr lang="ja-JP" altLang="en-US" sz="2800" dirty="0" smtClean="0">
                <a:solidFill>
                  <a:prstClr val="black"/>
                </a:solidFill>
                <a:latin typeface="+mj-ea"/>
                <a:ea typeface="+mj-ea"/>
              </a:rPr>
              <a:t>。グリス</a:t>
            </a:r>
            <a:r>
              <a:rPr lang="ja-JP" altLang="en-US" sz="2800" dirty="0">
                <a:solidFill>
                  <a:prstClr val="black"/>
                </a:solidFill>
                <a:latin typeface="+mj-ea"/>
                <a:ea typeface="+mj-ea"/>
              </a:rPr>
              <a:t>注油はクラッチを切って行う。　</a:t>
            </a:r>
          </a:p>
        </p:txBody>
      </p:sp>
      <p:sp>
        <p:nvSpPr>
          <p:cNvPr id="11" name="テキスト ボックス 10"/>
          <p:cNvSpPr txBox="1"/>
          <p:nvPr/>
        </p:nvSpPr>
        <p:spPr>
          <a:xfrm>
            <a:off x="263133" y="258033"/>
            <a:ext cx="492443" cy="461665"/>
          </a:xfrm>
          <a:prstGeom prst="rect">
            <a:avLst/>
          </a:prstGeom>
          <a:solidFill>
            <a:schemeClr val="bg1"/>
          </a:solidFill>
          <a:ln w="25400">
            <a:solidFill>
              <a:srgbClr val="FF0000"/>
            </a:solidFill>
          </a:ln>
        </p:spPr>
        <p:txBody>
          <a:bodyPr wrap="square" rtlCol="0">
            <a:spAutoFit/>
          </a:bodyPr>
          <a:lstStyle/>
          <a:p>
            <a:r>
              <a:rPr lang="ja-JP" altLang="en-US" sz="2400" dirty="0">
                <a:solidFill>
                  <a:prstClr val="white">
                    <a:lumMod val="75000"/>
                  </a:prstClr>
                </a:solidFill>
                <a:latin typeface="+mj-ea"/>
                <a:ea typeface="+mj-ea"/>
              </a:rPr>
              <a:t>✔</a:t>
            </a:r>
          </a:p>
        </p:txBody>
      </p:sp>
      <p:sp>
        <p:nvSpPr>
          <p:cNvPr id="10" name="正方形/長方形 9"/>
          <p:cNvSpPr/>
          <p:nvPr/>
        </p:nvSpPr>
        <p:spPr>
          <a:xfrm>
            <a:off x="4845019" y="5148481"/>
            <a:ext cx="3524508" cy="584775"/>
          </a:xfrm>
          <a:prstGeom prst="rect">
            <a:avLst/>
          </a:prstGeom>
          <a:solidFill>
            <a:schemeClr val="bg1">
              <a:lumMod val="85000"/>
            </a:schemeClr>
          </a:solidFill>
        </p:spPr>
        <p:txBody>
          <a:bodyPr wrap="square">
            <a:spAutoFit/>
          </a:bodyPr>
          <a:lstStyle/>
          <a:p>
            <a:r>
              <a:rPr lang="ja-JP" altLang="ja-JP" sz="1600" dirty="0">
                <a:latin typeface="+mj-ea"/>
                <a:ea typeface="+mj-ea"/>
              </a:rPr>
              <a:t>（一社）日本農村医学会編「こうして起こった農作業事故」（</a:t>
            </a:r>
            <a:r>
              <a:rPr lang="ja-JP" altLang="ja-JP" sz="1600" dirty="0" smtClean="0">
                <a:latin typeface="+mj-ea"/>
                <a:ea typeface="+mj-ea"/>
              </a:rPr>
              <a:t>№</a:t>
            </a:r>
            <a:r>
              <a:rPr lang="en-US" altLang="ja-JP" sz="1600" dirty="0">
                <a:latin typeface="+mj-ea"/>
                <a:ea typeface="+mj-ea"/>
              </a:rPr>
              <a:t>Ⅳ</a:t>
            </a:r>
            <a:r>
              <a:rPr lang="ja-JP" altLang="ja-JP" sz="1600" dirty="0" smtClean="0">
                <a:latin typeface="+mj-ea"/>
                <a:ea typeface="+mj-ea"/>
              </a:rPr>
              <a:t>）</a:t>
            </a:r>
            <a:r>
              <a:rPr lang="en-US" altLang="ja-JP" sz="1600" dirty="0" smtClean="0">
                <a:latin typeface="+mj-ea"/>
                <a:ea typeface="+mj-ea"/>
              </a:rPr>
              <a:t>p121</a:t>
            </a:r>
            <a:r>
              <a:rPr lang="ja-JP" altLang="ja-JP" sz="1600" dirty="0" smtClean="0">
                <a:latin typeface="+mj-ea"/>
                <a:ea typeface="+mj-ea"/>
              </a:rPr>
              <a:t>より</a:t>
            </a:r>
            <a:endParaRPr lang="ja-JP" altLang="ja-JP" sz="1600" dirty="0">
              <a:latin typeface="+mj-ea"/>
              <a:ea typeface="+mj-ea"/>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316"/>
          <a:stretch/>
        </p:blipFill>
        <p:spPr bwMode="auto">
          <a:xfrm>
            <a:off x="4322067" y="1761159"/>
            <a:ext cx="4570413" cy="3315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テキスト ボックス 11"/>
          <p:cNvSpPr txBox="1"/>
          <p:nvPr/>
        </p:nvSpPr>
        <p:spPr>
          <a:xfrm>
            <a:off x="273153" y="1196752"/>
            <a:ext cx="8619902" cy="523220"/>
          </a:xfrm>
          <a:prstGeom prst="rect">
            <a:avLst/>
          </a:prstGeom>
          <a:solidFill>
            <a:schemeClr val="bg1"/>
          </a:solidFill>
          <a:ln w="25400">
            <a:noFill/>
          </a:ln>
        </p:spPr>
        <p:txBody>
          <a:bodyPr wrap="square" rtlCol="0">
            <a:spAutoFit/>
          </a:bodyPr>
          <a:lstStyle/>
          <a:p>
            <a:r>
              <a:rPr lang="ja-JP" altLang="en-US" sz="2800" dirty="0">
                <a:solidFill>
                  <a:prstClr val="black"/>
                </a:solidFill>
                <a:latin typeface="+mj-ea"/>
                <a:ea typeface="+mj-ea"/>
              </a:rPr>
              <a:t>　　</a:t>
            </a:r>
            <a:r>
              <a:rPr lang="ja-JP" altLang="en-US" sz="2800" dirty="0" smtClean="0">
                <a:solidFill>
                  <a:prstClr val="black"/>
                </a:solidFill>
                <a:latin typeface="+mj-ea"/>
                <a:ea typeface="+mj-ea"/>
              </a:rPr>
              <a:t>グリス</a:t>
            </a:r>
            <a:r>
              <a:rPr lang="ja-JP" altLang="en-US" sz="2800" dirty="0">
                <a:solidFill>
                  <a:prstClr val="black"/>
                </a:solidFill>
                <a:latin typeface="+mj-ea"/>
                <a:ea typeface="+mj-ea"/>
              </a:rPr>
              <a:t>注油はクラッチを切って行う。　</a:t>
            </a:r>
          </a:p>
        </p:txBody>
      </p:sp>
      <p:sp>
        <p:nvSpPr>
          <p:cNvPr id="13" name="テキスト ボックス 12"/>
          <p:cNvSpPr txBox="1"/>
          <p:nvPr/>
        </p:nvSpPr>
        <p:spPr>
          <a:xfrm>
            <a:off x="263133" y="1227529"/>
            <a:ext cx="492443" cy="461665"/>
          </a:xfrm>
          <a:prstGeom prst="rect">
            <a:avLst/>
          </a:prstGeom>
          <a:solidFill>
            <a:schemeClr val="bg1"/>
          </a:solidFill>
          <a:ln w="25400">
            <a:solidFill>
              <a:srgbClr val="FF0000"/>
            </a:solidFill>
          </a:ln>
        </p:spPr>
        <p:txBody>
          <a:bodyPr wrap="square" rtlCol="0">
            <a:spAutoFit/>
          </a:bodyPr>
          <a:lstStyle/>
          <a:p>
            <a:r>
              <a:rPr lang="ja-JP" altLang="en-US" sz="2400" dirty="0">
                <a:solidFill>
                  <a:prstClr val="white">
                    <a:lumMod val="75000"/>
                  </a:prstClr>
                </a:solidFill>
                <a:latin typeface="+mj-ea"/>
                <a:ea typeface="+mj-ea"/>
              </a:rPr>
              <a:t>✔</a:t>
            </a:r>
          </a:p>
        </p:txBody>
      </p:sp>
      <p:sp>
        <p:nvSpPr>
          <p:cNvPr id="2" name="スライド番号プレースホルダー 1"/>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117</a:t>
            </a:fld>
            <a:endParaRPr lang="ja-JP" altLang="en-US" dirty="0">
              <a:solidFill>
                <a:prstClr val="black">
                  <a:tint val="75000"/>
                </a:prstClr>
              </a:solidFill>
            </a:endParaRPr>
          </a:p>
        </p:txBody>
      </p:sp>
    </p:spTree>
    <p:extLst>
      <p:ext uri="{BB962C8B-B14F-4D97-AF65-F5344CB8AC3E}">
        <p14:creationId xmlns:p14="http://schemas.microsoft.com/office/powerpoint/2010/main" val="149683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101" name="Picture 5" descr="\\ALRIT\Alrit共有\02_農作業安全対策\２８農林水産省予算 安全総合対策\リスクカルテ\指導者研修用資料関係\02 安全講習テキスト 耕種分冊 Ⅱ\イラスト\コンバイン整備.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3140967"/>
            <a:ext cx="4249075" cy="3441619"/>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238137" y="1844824"/>
            <a:ext cx="8654343" cy="1200329"/>
          </a:xfrm>
          <a:prstGeom prst="rect">
            <a:avLst/>
          </a:prstGeom>
          <a:solidFill>
            <a:schemeClr val="bg1"/>
          </a:solidFill>
          <a:ln>
            <a:noFill/>
          </a:ln>
        </p:spPr>
        <p:txBody>
          <a:bodyPr wrap="square" rtlCol="0">
            <a:spAutoFit/>
          </a:bodyPr>
          <a:lstStyle/>
          <a:p>
            <a:r>
              <a:rPr lang="en-US" altLang="ja-JP" sz="2400" b="1" dirty="0">
                <a:solidFill>
                  <a:srgbClr val="FF0000"/>
                </a:solidFill>
                <a:latin typeface="+mj-ea"/>
                <a:ea typeface="+mj-ea"/>
              </a:rPr>
              <a:t>《</a:t>
            </a:r>
            <a:r>
              <a:rPr lang="ja-JP" altLang="en-US" sz="2400" b="1" dirty="0">
                <a:solidFill>
                  <a:srgbClr val="FF0000"/>
                </a:solidFill>
                <a:latin typeface="+mj-ea"/>
                <a:ea typeface="+mj-ea"/>
              </a:rPr>
              <a:t>改善のポイント</a:t>
            </a:r>
            <a:r>
              <a:rPr lang="en-US" altLang="ja-JP" sz="2400" b="1" dirty="0">
                <a:solidFill>
                  <a:srgbClr val="FF0000"/>
                </a:solidFill>
                <a:latin typeface="+mj-ea"/>
                <a:ea typeface="+mj-ea"/>
              </a:rPr>
              <a:t>》</a:t>
            </a:r>
          </a:p>
          <a:p>
            <a:r>
              <a:rPr lang="ja-JP" altLang="en-US" sz="2400" dirty="0" smtClean="0">
                <a:solidFill>
                  <a:prstClr val="black"/>
                </a:solidFill>
                <a:latin typeface="+mj-ea"/>
                <a:ea typeface="+mj-ea"/>
              </a:rPr>
              <a:t>コンバインは回転部</a:t>
            </a:r>
            <a:r>
              <a:rPr lang="ja-JP" altLang="en-US" sz="2400" dirty="0">
                <a:solidFill>
                  <a:prstClr val="black"/>
                </a:solidFill>
                <a:latin typeface="+mj-ea"/>
                <a:ea typeface="+mj-ea"/>
              </a:rPr>
              <a:t>や刃物も多く</a:t>
            </a:r>
            <a:r>
              <a:rPr lang="ja-JP" altLang="en-US" sz="2400" dirty="0" smtClean="0">
                <a:solidFill>
                  <a:prstClr val="black"/>
                </a:solidFill>
                <a:latin typeface="+mj-ea"/>
                <a:ea typeface="+mj-ea"/>
              </a:rPr>
              <a:t>、エンジン</a:t>
            </a:r>
            <a:r>
              <a:rPr lang="ja-JP" altLang="en-US" sz="2400" dirty="0">
                <a:solidFill>
                  <a:prstClr val="black"/>
                </a:solidFill>
                <a:latin typeface="+mj-ea"/>
                <a:ea typeface="+mj-ea"/>
              </a:rPr>
              <a:t>は停止して</a:t>
            </a:r>
            <a:r>
              <a:rPr lang="ja-JP" altLang="en-US" sz="2400" dirty="0" smtClean="0">
                <a:solidFill>
                  <a:prstClr val="black"/>
                </a:solidFill>
                <a:latin typeface="+mj-ea"/>
                <a:ea typeface="+mj-ea"/>
              </a:rPr>
              <a:t>行います。</a:t>
            </a:r>
            <a:r>
              <a:rPr lang="ja-JP" altLang="en-US" sz="2400" dirty="0">
                <a:solidFill>
                  <a:prstClr val="black"/>
                </a:solidFill>
                <a:latin typeface="+mj-ea"/>
                <a:ea typeface="+mj-ea"/>
              </a:rPr>
              <a:t>また、取り外したカバーは必ず取り付けて</a:t>
            </a:r>
            <a:r>
              <a:rPr lang="ja-JP" altLang="en-US" sz="2400" dirty="0" smtClean="0">
                <a:solidFill>
                  <a:prstClr val="black"/>
                </a:solidFill>
                <a:latin typeface="+mj-ea"/>
                <a:ea typeface="+mj-ea"/>
              </a:rPr>
              <a:t>おきます。</a:t>
            </a:r>
            <a:endParaRPr lang="ja-JP" altLang="en-US" sz="2400" dirty="0">
              <a:solidFill>
                <a:prstClr val="black"/>
              </a:solidFill>
              <a:latin typeface="+mj-ea"/>
              <a:ea typeface="+mj-ea"/>
            </a:endParaRPr>
          </a:p>
        </p:txBody>
      </p:sp>
      <p:sp>
        <p:nvSpPr>
          <p:cNvPr id="12" name="テキスト ボックス 11"/>
          <p:cNvSpPr txBox="1"/>
          <p:nvPr/>
        </p:nvSpPr>
        <p:spPr>
          <a:xfrm>
            <a:off x="272578" y="242645"/>
            <a:ext cx="8619902" cy="954107"/>
          </a:xfrm>
          <a:prstGeom prst="rect">
            <a:avLst/>
          </a:prstGeom>
          <a:solidFill>
            <a:schemeClr val="bg1"/>
          </a:solidFill>
          <a:ln w="25400">
            <a:noFill/>
          </a:ln>
        </p:spPr>
        <p:txBody>
          <a:bodyPr wrap="square" rtlCol="0">
            <a:spAutoFit/>
          </a:bodyPr>
          <a:lstStyle/>
          <a:p>
            <a:r>
              <a:rPr lang="ja-JP" altLang="en-US" sz="2800" dirty="0">
                <a:solidFill>
                  <a:prstClr val="black"/>
                </a:solidFill>
                <a:latin typeface="+mj-ea"/>
                <a:ea typeface="+mj-ea"/>
              </a:rPr>
              <a:t>　　作業前後</a:t>
            </a:r>
            <a:r>
              <a:rPr lang="ja-JP" altLang="en-US" sz="2800" dirty="0" smtClean="0">
                <a:solidFill>
                  <a:prstClr val="black"/>
                </a:solidFill>
                <a:latin typeface="+mj-ea"/>
                <a:ea typeface="+mj-ea"/>
              </a:rPr>
              <a:t>の詰まり除去</a:t>
            </a:r>
            <a:r>
              <a:rPr lang="ja-JP" altLang="en-US" sz="2800" dirty="0">
                <a:solidFill>
                  <a:prstClr val="black"/>
                </a:solidFill>
                <a:latin typeface="+mj-ea"/>
                <a:ea typeface="+mj-ea"/>
              </a:rPr>
              <a:t>を含む点検時は、必ずエンジ</a:t>
            </a:r>
            <a:endParaRPr lang="en-US" altLang="ja-JP" sz="2800" dirty="0">
              <a:solidFill>
                <a:prstClr val="black"/>
              </a:solidFill>
              <a:latin typeface="+mj-ea"/>
              <a:ea typeface="+mj-ea"/>
            </a:endParaRPr>
          </a:p>
          <a:p>
            <a:r>
              <a:rPr lang="ja-JP" altLang="en-US" sz="2800" dirty="0">
                <a:solidFill>
                  <a:prstClr val="black"/>
                </a:solidFill>
                <a:latin typeface="+mj-ea"/>
                <a:ea typeface="+mj-ea"/>
              </a:rPr>
              <a:t>　　ンを切る</a:t>
            </a:r>
            <a:r>
              <a:rPr lang="ja-JP" altLang="en-US" sz="2800" dirty="0" smtClean="0">
                <a:solidFill>
                  <a:prstClr val="black"/>
                </a:solidFill>
                <a:latin typeface="+mj-ea"/>
                <a:ea typeface="+mj-ea"/>
              </a:rPr>
              <a:t>。グリス</a:t>
            </a:r>
            <a:r>
              <a:rPr lang="ja-JP" altLang="en-US" sz="2800" dirty="0">
                <a:solidFill>
                  <a:prstClr val="black"/>
                </a:solidFill>
                <a:latin typeface="+mj-ea"/>
                <a:ea typeface="+mj-ea"/>
              </a:rPr>
              <a:t>注油はクラッチを切って行う。　</a:t>
            </a:r>
          </a:p>
        </p:txBody>
      </p:sp>
      <p:sp>
        <p:nvSpPr>
          <p:cNvPr id="14" name="テキスト ボックス 13"/>
          <p:cNvSpPr txBox="1"/>
          <p:nvPr/>
        </p:nvSpPr>
        <p:spPr>
          <a:xfrm>
            <a:off x="273153" y="1196752"/>
            <a:ext cx="8619902" cy="523220"/>
          </a:xfrm>
          <a:prstGeom prst="rect">
            <a:avLst/>
          </a:prstGeom>
          <a:solidFill>
            <a:schemeClr val="bg1"/>
          </a:solidFill>
          <a:ln w="25400">
            <a:noFill/>
          </a:ln>
        </p:spPr>
        <p:txBody>
          <a:bodyPr wrap="square" rtlCol="0">
            <a:spAutoFit/>
          </a:bodyPr>
          <a:lstStyle/>
          <a:p>
            <a:r>
              <a:rPr lang="ja-JP" altLang="en-US" sz="2800" dirty="0">
                <a:solidFill>
                  <a:prstClr val="black"/>
                </a:solidFill>
                <a:latin typeface="+mj-ea"/>
                <a:ea typeface="+mj-ea"/>
              </a:rPr>
              <a:t>　　</a:t>
            </a:r>
            <a:r>
              <a:rPr lang="ja-JP" altLang="en-US" sz="2800" dirty="0" smtClean="0">
                <a:solidFill>
                  <a:prstClr val="black"/>
                </a:solidFill>
                <a:latin typeface="+mj-ea"/>
                <a:ea typeface="+mj-ea"/>
              </a:rPr>
              <a:t>グリス</a:t>
            </a:r>
            <a:r>
              <a:rPr lang="ja-JP" altLang="en-US" sz="2800" dirty="0">
                <a:solidFill>
                  <a:prstClr val="black"/>
                </a:solidFill>
                <a:latin typeface="+mj-ea"/>
                <a:ea typeface="+mj-ea"/>
              </a:rPr>
              <a:t>注油はクラッチを切って行う。　</a:t>
            </a:r>
          </a:p>
        </p:txBody>
      </p:sp>
      <p:sp>
        <p:nvSpPr>
          <p:cNvPr id="16" name="テキスト ボックス 15"/>
          <p:cNvSpPr txBox="1"/>
          <p:nvPr/>
        </p:nvSpPr>
        <p:spPr>
          <a:xfrm>
            <a:off x="272578" y="258033"/>
            <a:ext cx="492443" cy="461665"/>
          </a:xfrm>
          <a:prstGeom prst="rect">
            <a:avLst/>
          </a:prstGeom>
          <a:solidFill>
            <a:schemeClr val="bg1"/>
          </a:solidFill>
          <a:ln w="25400">
            <a:solidFill>
              <a:srgbClr val="FF0000"/>
            </a:solidFill>
          </a:ln>
        </p:spPr>
        <p:txBody>
          <a:bodyPr wrap="square" rtlCol="0">
            <a:spAutoFit/>
          </a:bodyPr>
          <a:lstStyle/>
          <a:p>
            <a:r>
              <a:rPr lang="ja-JP" altLang="en-US" sz="2400" dirty="0">
                <a:solidFill>
                  <a:srgbClr val="FF0000"/>
                </a:solidFill>
                <a:latin typeface="+mj-ea"/>
                <a:ea typeface="+mj-ea"/>
              </a:rPr>
              <a:t>✔</a:t>
            </a:r>
          </a:p>
        </p:txBody>
      </p:sp>
      <p:sp>
        <p:nvSpPr>
          <p:cNvPr id="17" name="テキスト ボックス 16"/>
          <p:cNvSpPr txBox="1"/>
          <p:nvPr/>
        </p:nvSpPr>
        <p:spPr>
          <a:xfrm>
            <a:off x="273153" y="1208574"/>
            <a:ext cx="492443" cy="461665"/>
          </a:xfrm>
          <a:prstGeom prst="rect">
            <a:avLst/>
          </a:prstGeom>
          <a:solidFill>
            <a:schemeClr val="bg1"/>
          </a:solidFill>
          <a:ln w="25400">
            <a:solidFill>
              <a:srgbClr val="FF0000"/>
            </a:solidFill>
          </a:ln>
        </p:spPr>
        <p:txBody>
          <a:bodyPr wrap="square" rtlCol="0">
            <a:spAutoFit/>
          </a:bodyPr>
          <a:lstStyle/>
          <a:p>
            <a:r>
              <a:rPr lang="ja-JP" altLang="en-US" sz="2400" dirty="0">
                <a:solidFill>
                  <a:srgbClr val="FF0000"/>
                </a:solidFill>
                <a:latin typeface="+mj-ea"/>
                <a:ea typeface="+mj-ea"/>
              </a:rPr>
              <a:t>✔</a:t>
            </a:r>
          </a:p>
        </p:txBody>
      </p:sp>
      <p:sp>
        <p:nvSpPr>
          <p:cNvPr id="2" name="スライド番号プレースホルダー 1"/>
          <p:cNvSpPr>
            <a:spLocks noGrp="1"/>
          </p:cNvSpPr>
          <p:nvPr>
            <p:ph type="sldNum" sz="quarter" idx="12"/>
          </p:nvPr>
        </p:nvSpPr>
        <p:spPr/>
        <p:txBody>
          <a:bodyPr/>
          <a:lstStyle/>
          <a:p>
            <a:pPr algn="l"/>
            <a:fld id="{EC2258F2-9678-4A3A-A23E-BAED14116D12}" type="slidenum">
              <a:rPr lang="ja-JP" altLang="en-US" smtClean="0">
                <a:solidFill>
                  <a:prstClr val="black">
                    <a:tint val="75000"/>
                  </a:prstClr>
                </a:solidFill>
              </a:rPr>
              <a:pPr algn="l"/>
              <a:t>118</a:t>
            </a:fld>
            <a:endParaRPr lang="ja-JP" altLang="en-US" dirty="0">
              <a:solidFill>
                <a:prstClr val="black">
                  <a:tint val="75000"/>
                </a:prstClr>
              </a:solidFill>
            </a:endParaRPr>
          </a:p>
        </p:txBody>
      </p:sp>
    </p:spTree>
    <p:extLst>
      <p:ext uri="{BB962C8B-B14F-4D97-AF65-F5344CB8AC3E}">
        <p14:creationId xmlns:p14="http://schemas.microsoft.com/office/powerpoint/2010/main" val="3076313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8" name="テキスト ボックス 7"/>
          <p:cNvSpPr txBox="1"/>
          <p:nvPr/>
        </p:nvSpPr>
        <p:spPr>
          <a:xfrm>
            <a:off x="231525" y="5535984"/>
            <a:ext cx="8654343" cy="830997"/>
          </a:xfrm>
          <a:prstGeom prst="rect">
            <a:avLst/>
          </a:prstGeom>
          <a:solidFill>
            <a:schemeClr val="bg1"/>
          </a:solidFill>
          <a:ln>
            <a:noFill/>
          </a:ln>
        </p:spPr>
        <p:txBody>
          <a:bodyPr wrap="square" rtlCol="0">
            <a:spAutoFit/>
          </a:bodyPr>
          <a:lstStyle/>
          <a:p>
            <a:r>
              <a:rPr lang="ja-JP" altLang="en-US" sz="2400" b="1" dirty="0">
                <a:solidFill>
                  <a:srgbClr val="FF0000"/>
                </a:solidFill>
                <a:latin typeface="+mj-ea"/>
                <a:ea typeface="+mj-ea"/>
              </a:rPr>
              <a:t>≪なぜ≫</a:t>
            </a:r>
            <a:r>
              <a:rPr lang="ja-JP" altLang="en-US" sz="2400" dirty="0">
                <a:solidFill>
                  <a:prstClr val="black"/>
                </a:solidFill>
                <a:latin typeface="+mj-ea"/>
                <a:ea typeface="+mj-ea"/>
              </a:rPr>
              <a:t>慣れた道でも、草が</a:t>
            </a:r>
            <a:r>
              <a:rPr lang="ja-JP" altLang="en-US" sz="2400" dirty="0" smtClean="0">
                <a:solidFill>
                  <a:prstClr val="black"/>
                </a:solidFill>
                <a:latin typeface="+mj-ea"/>
                <a:ea typeface="+mj-ea"/>
              </a:rPr>
              <a:t>生い茂り路肩</a:t>
            </a:r>
            <a:r>
              <a:rPr lang="ja-JP" altLang="en-US" sz="2400" dirty="0">
                <a:solidFill>
                  <a:prstClr val="black"/>
                </a:solidFill>
                <a:latin typeface="+mj-ea"/>
                <a:ea typeface="+mj-ea"/>
              </a:rPr>
              <a:t>が見えなかったり、降雨後で坂道が</a:t>
            </a:r>
            <a:r>
              <a:rPr lang="ja-JP" altLang="en-US" sz="2400" dirty="0" smtClean="0">
                <a:solidFill>
                  <a:prstClr val="black"/>
                </a:solidFill>
                <a:latin typeface="+mj-ea"/>
                <a:ea typeface="+mj-ea"/>
              </a:rPr>
              <a:t>滑りやすい時など、</a:t>
            </a:r>
            <a:r>
              <a:rPr lang="ja-JP" altLang="en-US" sz="2400" dirty="0">
                <a:solidFill>
                  <a:prstClr val="black"/>
                </a:solidFill>
                <a:latin typeface="+mj-ea"/>
                <a:ea typeface="+mj-ea"/>
              </a:rPr>
              <a:t>日々状況は</a:t>
            </a:r>
            <a:r>
              <a:rPr lang="ja-JP" altLang="en-US" sz="2400" dirty="0" smtClean="0">
                <a:solidFill>
                  <a:prstClr val="black"/>
                </a:solidFill>
                <a:latin typeface="+mj-ea"/>
                <a:ea typeface="+mj-ea"/>
              </a:rPr>
              <a:t>変化します。</a:t>
            </a:r>
            <a:endParaRPr lang="ja-JP" altLang="en-US" sz="2400" dirty="0">
              <a:solidFill>
                <a:prstClr val="black"/>
              </a:solidFill>
              <a:latin typeface="+mj-ea"/>
              <a:ea typeface="+mj-ea"/>
            </a:endParaRPr>
          </a:p>
        </p:txBody>
      </p:sp>
      <p:sp>
        <p:nvSpPr>
          <p:cNvPr id="14" name="テキスト ボックス 13"/>
          <p:cNvSpPr txBox="1"/>
          <p:nvPr/>
        </p:nvSpPr>
        <p:spPr>
          <a:xfrm>
            <a:off x="192943" y="1412776"/>
            <a:ext cx="3671688" cy="3416320"/>
          </a:xfrm>
          <a:prstGeom prst="rect">
            <a:avLst/>
          </a:prstGeom>
          <a:noFill/>
        </p:spPr>
        <p:txBody>
          <a:bodyPr wrap="square" rtlCol="0">
            <a:spAutoFit/>
          </a:bodyPr>
          <a:lstStyle/>
          <a:p>
            <a:r>
              <a:rPr lang="en-US" altLang="ja-JP" sz="2400" b="1" dirty="0" smtClean="0">
                <a:solidFill>
                  <a:srgbClr val="FF0000"/>
                </a:solidFill>
                <a:latin typeface="+mj-ea"/>
                <a:ea typeface="+mj-ea"/>
              </a:rPr>
              <a:t>《</a:t>
            </a:r>
            <a:r>
              <a:rPr lang="ja-JP" altLang="en-US" sz="2400" b="1" dirty="0" smtClean="0">
                <a:solidFill>
                  <a:srgbClr val="FF0000"/>
                </a:solidFill>
                <a:latin typeface="+mj-ea"/>
                <a:ea typeface="+mj-ea"/>
              </a:rPr>
              <a:t>事故事例</a:t>
            </a:r>
            <a:r>
              <a:rPr lang="en-US" altLang="ja-JP" sz="2400" b="1" dirty="0" smtClean="0">
                <a:solidFill>
                  <a:srgbClr val="FF0000"/>
                </a:solidFill>
                <a:latin typeface="+mj-ea"/>
                <a:ea typeface="+mj-ea"/>
              </a:rPr>
              <a:t>》</a:t>
            </a:r>
          </a:p>
          <a:p>
            <a:r>
              <a:rPr lang="ja-JP" altLang="en-US" sz="2400" b="1" dirty="0" smtClean="0">
                <a:solidFill>
                  <a:srgbClr val="FF0000"/>
                </a:solidFill>
                <a:latin typeface="+mj-ea"/>
                <a:ea typeface="+mj-ea"/>
              </a:rPr>
              <a:t>路肩</a:t>
            </a:r>
            <a:r>
              <a:rPr lang="ja-JP" altLang="en-US" sz="2400" b="1" dirty="0">
                <a:solidFill>
                  <a:srgbClr val="FF0000"/>
                </a:solidFill>
                <a:latin typeface="+mj-ea"/>
                <a:ea typeface="+mj-ea"/>
              </a:rPr>
              <a:t>、</a:t>
            </a:r>
            <a:r>
              <a:rPr lang="ja-JP" altLang="en-US" sz="2400" b="1" dirty="0" smtClean="0">
                <a:solidFill>
                  <a:srgbClr val="FF0000"/>
                </a:solidFill>
                <a:latin typeface="+mj-ea"/>
                <a:ea typeface="+mj-ea"/>
              </a:rPr>
              <a:t>確認（</a:t>
            </a:r>
            <a:r>
              <a:rPr lang="ja-JP" altLang="en-US" sz="2400" b="1" dirty="0">
                <a:solidFill>
                  <a:srgbClr val="FF0000"/>
                </a:solidFill>
                <a:latin typeface="+mj-ea"/>
                <a:ea typeface="+mj-ea"/>
              </a:rPr>
              <a:t>死亡）</a:t>
            </a:r>
          </a:p>
          <a:p>
            <a:r>
              <a:rPr lang="ja-JP" altLang="en-US" sz="2400" dirty="0" smtClean="0">
                <a:solidFill>
                  <a:prstClr val="black"/>
                </a:solidFill>
                <a:latin typeface="+mj-ea"/>
                <a:ea typeface="+mj-ea"/>
              </a:rPr>
              <a:t>自脱コンバイン</a:t>
            </a:r>
            <a:r>
              <a:rPr lang="ja-JP" altLang="en-US" sz="2400" dirty="0">
                <a:solidFill>
                  <a:prstClr val="black"/>
                </a:solidFill>
                <a:latin typeface="+mj-ea"/>
                <a:ea typeface="+mj-ea"/>
              </a:rPr>
              <a:t>でイネを</a:t>
            </a:r>
            <a:r>
              <a:rPr lang="ja-JP" altLang="en-US" sz="2400" dirty="0" smtClean="0">
                <a:solidFill>
                  <a:prstClr val="black"/>
                </a:solidFill>
                <a:latin typeface="+mj-ea"/>
                <a:ea typeface="+mj-ea"/>
              </a:rPr>
              <a:t>収穫するため、</a:t>
            </a:r>
            <a:r>
              <a:rPr lang="ja-JP" altLang="en-US" sz="2400" dirty="0">
                <a:solidFill>
                  <a:prstClr val="black"/>
                </a:solidFill>
                <a:latin typeface="+mj-ea"/>
                <a:ea typeface="+mj-ea"/>
              </a:rPr>
              <a:t>雑草の生い茂る進入路から水田に入ろうとしたところ、進入路手前の段差で転落、圧死</a:t>
            </a:r>
            <a:r>
              <a:rPr lang="ja-JP" altLang="en-US" sz="2400" dirty="0" smtClean="0">
                <a:solidFill>
                  <a:prstClr val="black"/>
                </a:solidFill>
                <a:latin typeface="+mj-ea"/>
                <a:ea typeface="+mj-ea"/>
              </a:rPr>
              <a:t>。</a:t>
            </a:r>
            <a:endParaRPr lang="en-US" altLang="ja-JP" sz="2400" dirty="0" smtClean="0">
              <a:solidFill>
                <a:prstClr val="black"/>
              </a:solidFill>
              <a:latin typeface="+mj-ea"/>
              <a:ea typeface="+mj-ea"/>
            </a:endParaRPr>
          </a:p>
          <a:p>
            <a:r>
              <a:rPr lang="ja-JP" altLang="en-US" sz="2400" dirty="0" smtClean="0">
                <a:solidFill>
                  <a:prstClr val="black"/>
                </a:solidFill>
                <a:latin typeface="+mj-ea"/>
                <a:ea typeface="+mj-ea"/>
              </a:rPr>
              <a:t>（</a:t>
            </a:r>
            <a:r>
              <a:rPr lang="ja-JP" altLang="en-US" sz="2400" dirty="0">
                <a:solidFill>
                  <a:prstClr val="black"/>
                </a:solidFill>
                <a:latin typeface="+mj-ea"/>
                <a:ea typeface="+mj-ea"/>
              </a:rPr>
              <a:t>平成</a:t>
            </a:r>
            <a:r>
              <a:rPr lang="en-US" altLang="ja-JP" sz="2400" dirty="0">
                <a:solidFill>
                  <a:prstClr val="black"/>
                </a:solidFill>
                <a:latin typeface="+mj-ea"/>
                <a:ea typeface="+mj-ea"/>
              </a:rPr>
              <a:t>26</a:t>
            </a:r>
            <a:r>
              <a:rPr lang="ja-JP" altLang="en-US" sz="2400" dirty="0">
                <a:solidFill>
                  <a:prstClr val="black"/>
                </a:solidFill>
                <a:latin typeface="+mj-ea"/>
                <a:ea typeface="+mj-ea"/>
              </a:rPr>
              <a:t>年</a:t>
            </a:r>
            <a:r>
              <a:rPr lang="en-US" altLang="ja-JP" sz="2400" dirty="0">
                <a:solidFill>
                  <a:prstClr val="black"/>
                </a:solidFill>
                <a:latin typeface="+mj-ea"/>
                <a:ea typeface="+mj-ea"/>
              </a:rPr>
              <a:t>9</a:t>
            </a:r>
            <a:r>
              <a:rPr lang="ja-JP" altLang="en-US" sz="2400" dirty="0">
                <a:solidFill>
                  <a:prstClr val="black"/>
                </a:solidFill>
                <a:latin typeface="+mj-ea"/>
                <a:ea typeface="+mj-ea"/>
              </a:rPr>
              <a:t>月</a:t>
            </a:r>
            <a:r>
              <a:rPr lang="ja-JP" altLang="en-US" sz="2400" dirty="0" smtClean="0">
                <a:solidFill>
                  <a:prstClr val="black"/>
                </a:solidFill>
                <a:latin typeface="+mj-ea"/>
                <a:ea typeface="+mj-ea"/>
              </a:rPr>
              <a:t>下旬 </a:t>
            </a:r>
            <a:r>
              <a:rPr lang="en-US" altLang="ja-JP" sz="2400" dirty="0" smtClean="0">
                <a:solidFill>
                  <a:prstClr val="black"/>
                </a:solidFill>
                <a:latin typeface="+mj-ea"/>
                <a:ea typeface="+mj-ea"/>
              </a:rPr>
              <a:t>14</a:t>
            </a:r>
            <a:r>
              <a:rPr lang="ja-JP" altLang="en-US" sz="2400" dirty="0" smtClean="0">
                <a:solidFill>
                  <a:prstClr val="black"/>
                </a:solidFill>
                <a:latin typeface="+mj-ea"/>
                <a:ea typeface="+mj-ea"/>
              </a:rPr>
              <a:t>時頃、男性・</a:t>
            </a:r>
            <a:r>
              <a:rPr lang="en-US" altLang="ja-JP" sz="2400" dirty="0" smtClean="0">
                <a:solidFill>
                  <a:prstClr val="black"/>
                </a:solidFill>
                <a:latin typeface="+mj-ea"/>
                <a:ea typeface="+mj-ea"/>
              </a:rPr>
              <a:t>69</a:t>
            </a:r>
            <a:r>
              <a:rPr lang="ja-JP" altLang="en-US" sz="2400" dirty="0">
                <a:solidFill>
                  <a:prstClr val="black"/>
                </a:solidFill>
                <a:latin typeface="+mj-ea"/>
                <a:ea typeface="+mj-ea"/>
              </a:rPr>
              <a:t>歳）</a:t>
            </a:r>
          </a:p>
        </p:txBody>
      </p:sp>
      <p:sp>
        <p:nvSpPr>
          <p:cNvPr id="9" name="テキスト ボックス 8"/>
          <p:cNvSpPr txBox="1"/>
          <p:nvPr/>
        </p:nvSpPr>
        <p:spPr>
          <a:xfrm>
            <a:off x="272578" y="260648"/>
            <a:ext cx="8619902" cy="954107"/>
          </a:xfrm>
          <a:prstGeom prst="rect">
            <a:avLst/>
          </a:prstGeom>
          <a:solidFill>
            <a:schemeClr val="bg1"/>
          </a:solidFill>
          <a:ln w="25400">
            <a:noFill/>
          </a:ln>
        </p:spPr>
        <p:txBody>
          <a:bodyPr wrap="square" rtlCol="0">
            <a:spAutoFit/>
          </a:bodyPr>
          <a:lstStyle/>
          <a:p>
            <a:r>
              <a:rPr lang="ja-JP" altLang="en-US" sz="2800" dirty="0">
                <a:solidFill>
                  <a:prstClr val="black"/>
                </a:solidFill>
                <a:latin typeface="+mj-ea"/>
                <a:ea typeface="+mj-ea"/>
              </a:rPr>
              <a:t>　　慣れた道でも、草むら、狭い道、坂道などで</a:t>
            </a:r>
            <a:r>
              <a:rPr lang="ja-JP" altLang="en-US" sz="2800" dirty="0" smtClean="0">
                <a:solidFill>
                  <a:prstClr val="black"/>
                </a:solidFill>
                <a:latin typeface="+mj-ea"/>
                <a:ea typeface="+mj-ea"/>
              </a:rPr>
              <a:t>は、降りて</a:t>
            </a:r>
            <a:endParaRPr lang="en-US" altLang="ja-JP" sz="2800" dirty="0">
              <a:solidFill>
                <a:prstClr val="black"/>
              </a:solidFill>
              <a:latin typeface="+mj-ea"/>
              <a:ea typeface="+mj-ea"/>
            </a:endParaRPr>
          </a:p>
          <a:p>
            <a:r>
              <a:rPr lang="ja-JP" altLang="en-US" sz="2800" dirty="0">
                <a:solidFill>
                  <a:prstClr val="black"/>
                </a:solidFill>
                <a:latin typeface="+mj-ea"/>
                <a:ea typeface="+mj-ea"/>
              </a:rPr>
              <a:t>　　道幅や路肩状態を必ず確認する。　</a:t>
            </a:r>
          </a:p>
        </p:txBody>
      </p:sp>
      <p:sp>
        <p:nvSpPr>
          <p:cNvPr id="11" name="テキスト ボックス 10"/>
          <p:cNvSpPr txBox="1"/>
          <p:nvPr/>
        </p:nvSpPr>
        <p:spPr>
          <a:xfrm>
            <a:off x="263133" y="260704"/>
            <a:ext cx="492443" cy="461665"/>
          </a:xfrm>
          <a:prstGeom prst="rect">
            <a:avLst/>
          </a:prstGeom>
          <a:solidFill>
            <a:schemeClr val="bg1"/>
          </a:solidFill>
          <a:ln w="25400">
            <a:solidFill>
              <a:srgbClr val="FF0000"/>
            </a:solidFill>
          </a:ln>
        </p:spPr>
        <p:txBody>
          <a:bodyPr wrap="square" rtlCol="0">
            <a:spAutoFit/>
          </a:bodyPr>
          <a:lstStyle/>
          <a:p>
            <a:r>
              <a:rPr lang="ja-JP" altLang="en-US" sz="2400" dirty="0">
                <a:solidFill>
                  <a:prstClr val="white">
                    <a:lumMod val="75000"/>
                  </a:prstClr>
                </a:solidFill>
                <a:latin typeface="+mj-ea"/>
                <a:ea typeface="+mj-ea"/>
              </a:rPr>
              <a:t>✔</a:t>
            </a:r>
          </a:p>
        </p:txBody>
      </p:sp>
      <p:sp>
        <p:nvSpPr>
          <p:cNvPr id="10" name="正方形/長方形 9"/>
          <p:cNvSpPr/>
          <p:nvPr/>
        </p:nvSpPr>
        <p:spPr>
          <a:xfrm>
            <a:off x="253116" y="4829096"/>
            <a:ext cx="3524508" cy="584775"/>
          </a:xfrm>
          <a:prstGeom prst="rect">
            <a:avLst/>
          </a:prstGeom>
          <a:solidFill>
            <a:schemeClr val="bg1">
              <a:lumMod val="85000"/>
            </a:schemeClr>
          </a:solidFill>
        </p:spPr>
        <p:txBody>
          <a:bodyPr wrap="square">
            <a:spAutoFit/>
          </a:bodyPr>
          <a:lstStyle/>
          <a:p>
            <a:r>
              <a:rPr lang="ja-JP" altLang="ja-JP" sz="1600" dirty="0">
                <a:latin typeface="+mj-ea"/>
                <a:ea typeface="+mj-ea"/>
              </a:rPr>
              <a:t>（一社）日本農村医学会編「こうして起こった農作業事故」（</a:t>
            </a:r>
            <a:r>
              <a:rPr lang="ja-JP" altLang="ja-JP" sz="1600" dirty="0" smtClean="0">
                <a:latin typeface="+mj-ea"/>
                <a:ea typeface="+mj-ea"/>
              </a:rPr>
              <a:t>№</a:t>
            </a:r>
            <a:r>
              <a:rPr lang="en-US" altLang="ja-JP" sz="1600" dirty="0">
                <a:latin typeface="+mj-ea"/>
                <a:ea typeface="+mj-ea"/>
              </a:rPr>
              <a:t>Ⅳ</a:t>
            </a:r>
            <a:r>
              <a:rPr lang="ja-JP" altLang="ja-JP" sz="1600" dirty="0" smtClean="0">
                <a:latin typeface="+mj-ea"/>
                <a:ea typeface="+mj-ea"/>
              </a:rPr>
              <a:t>）</a:t>
            </a:r>
            <a:r>
              <a:rPr lang="en-US" altLang="ja-JP" sz="1600" dirty="0" smtClean="0">
                <a:latin typeface="+mj-ea"/>
                <a:ea typeface="+mj-ea"/>
              </a:rPr>
              <a:t>p119</a:t>
            </a:r>
            <a:r>
              <a:rPr lang="ja-JP" altLang="ja-JP" sz="1600" dirty="0" smtClean="0">
                <a:latin typeface="+mj-ea"/>
                <a:ea typeface="+mj-ea"/>
              </a:rPr>
              <a:t>より</a:t>
            </a:r>
            <a:endParaRPr lang="ja-JP" altLang="ja-JP" sz="1600" dirty="0">
              <a:latin typeface="+mj-ea"/>
              <a:ea typeface="+mj-ea"/>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64631" y="1601828"/>
            <a:ext cx="5027849" cy="3416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スライド番号プレースホルダー 1"/>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119</a:t>
            </a:fld>
            <a:endParaRPr lang="ja-JP" altLang="en-US" dirty="0">
              <a:solidFill>
                <a:prstClr val="black">
                  <a:tint val="75000"/>
                </a:prstClr>
              </a:solidFill>
            </a:endParaRPr>
          </a:p>
        </p:txBody>
      </p:sp>
    </p:spTree>
    <p:extLst>
      <p:ext uri="{BB962C8B-B14F-4D97-AF65-F5344CB8AC3E}">
        <p14:creationId xmlns:p14="http://schemas.microsoft.com/office/powerpoint/2010/main" val="2069573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433" y="2628659"/>
            <a:ext cx="4032448" cy="4079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238137" y="1292567"/>
            <a:ext cx="8654343" cy="1200329"/>
          </a:xfrm>
          <a:prstGeom prst="rect">
            <a:avLst/>
          </a:prstGeom>
          <a:solidFill>
            <a:schemeClr val="bg1"/>
          </a:solidFill>
          <a:ln>
            <a:noFill/>
          </a:ln>
        </p:spPr>
        <p:txBody>
          <a:bodyPr wrap="square" rtlCol="0">
            <a:spAutoFit/>
          </a:bodyPr>
          <a:lstStyle/>
          <a:p>
            <a:r>
              <a:rPr lang="en-US" altLang="ja-JP" sz="2400" b="1" dirty="0">
                <a:solidFill>
                  <a:srgbClr val="FF0000"/>
                </a:solidFill>
                <a:latin typeface="+mj-ea"/>
                <a:ea typeface="+mj-ea"/>
              </a:rPr>
              <a:t>《</a:t>
            </a:r>
            <a:r>
              <a:rPr lang="ja-JP" altLang="en-US" sz="2400" b="1" dirty="0">
                <a:solidFill>
                  <a:srgbClr val="FF0000"/>
                </a:solidFill>
                <a:latin typeface="+mj-ea"/>
                <a:ea typeface="+mj-ea"/>
              </a:rPr>
              <a:t>改善のポイント</a:t>
            </a:r>
            <a:r>
              <a:rPr lang="en-US" altLang="ja-JP" sz="2400" b="1" dirty="0">
                <a:solidFill>
                  <a:srgbClr val="FF0000"/>
                </a:solidFill>
                <a:latin typeface="+mj-ea"/>
                <a:ea typeface="+mj-ea"/>
              </a:rPr>
              <a:t>》</a:t>
            </a:r>
          </a:p>
          <a:p>
            <a:r>
              <a:rPr lang="ja-JP" altLang="en-US" sz="2400" dirty="0" smtClean="0">
                <a:solidFill>
                  <a:prstClr val="black"/>
                </a:solidFill>
                <a:latin typeface="+mj-ea"/>
                <a:ea typeface="+mj-ea"/>
              </a:rPr>
              <a:t>機械</a:t>
            </a:r>
            <a:r>
              <a:rPr lang="ja-JP" altLang="en-US" sz="2400" dirty="0">
                <a:solidFill>
                  <a:prstClr val="black"/>
                </a:solidFill>
                <a:latin typeface="+mj-ea"/>
                <a:ea typeface="+mj-ea"/>
              </a:rPr>
              <a:t>の大型化に対応した、出入りが安全確実に行える進入路を</a:t>
            </a:r>
            <a:r>
              <a:rPr lang="ja-JP" altLang="en-US" sz="2400" dirty="0" smtClean="0">
                <a:solidFill>
                  <a:prstClr val="black"/>
                </a:solidFill>
                <a:latin typeface="+mj-ea"/>
                <a:ea typeface="+mj-ea"/>
              </a:rPr>
              <a:t>確保します。</a:t>
            </a:r>
            <a:endParaRPr lang="ja-JP" altLang="en-US" sz="2400" dirty="0">
              <a:solidFill>
                <a:prstClr val="black"/>
              </a:solidFill>
              <a:latin typeface="+mj-ea"/>
              <a:ea typeface="+mj-ea"/>
            </a:endParaRPr>
          </a:p>
        </p:txBody>
      </p:sp>
      <p:sp>
        <p:nvSpPr>
          <p:cNvPr id="7" name="テキスト ボックス 6"/>
          <p:cNvSpPr txBox="1"/>
          <p:nvPr/>
        </p:nvSpPr>
        <p:spPr>
          <a:xfrm>
            <a:off x="272578" y="260648"/>
            <a:ext cx="8619902" cy="954107"/>
          </a:xfrm>
          <a:prstGeom prst="rect">
            <a:avLst/>
          </a:prstGeom>
          <a:solidFill>
            <a:schemeClr val="bg1"/>
          </a:solidFill>
          <a:ln w="25400">
            <a:noFill/>
          </a:ln>
        </p:spPr>
        <p:txBody>
          <a:bodyPr wrap="square" rtlCol="0">
            <a:spAutoFit/>
          </a:bodyPr>
          <a:lstStyle/>
          <a:p>
            <a:r>
              <a:rPr lang="ja-JP" altLang="en-US" sz="2800" dirty="0">
                <a:solidFill>
                  <a:prstClr val="black"/>
                </a:solidFill>
                <a:latin typeface="+mj-ea"/>
                <a:ea typeface="+mj-ea"/>
              </a:rPr>
              <a:t>　　慣れた道でも、草むら、狭い道、坂道などでは、降りて</a:t>
            </a:r>
            <a:endParaRPr lang="en-US" altLang="ja-JP" sz="2800" dirty="0">
              <a:solidFill>
                <a:prstClr val="black"/>
              </a:solidFill>
              <a:latin typeface="+mj-ea"/>
              <a:ea typeface="+mj-ea"/>
            </a:endParaRPr>
          </a:p>
          <a:p>
            <a:r>
              <a:rPr lang="ja-JP" altLang="en-US" sz="2800" dirty="0">
                <a:solidFill>
                  <a:prstClr val="black"/>
                </a:solidFill>
                <a:latin typeface="+mj-ea"/>
                <a:ea typeface="+mj-ea"/>
              </a:rPr>
              <a:t>　　道幅や路肩状態を必ず確認する。　</a:t>
            </a:r>
          </a:p>
        </p:txBody>
      </p:sp>
      <p:sp>
        <p:nvSpPr>
          <p:cNvPr id="8" name="テキスト ボックス 7"/>
          <p:cNvSpPr txBox="1"/>
          <p:nvPr/>
        </p:nvSpPr>
        <p:spPr>
          <a:xfrm>
            <a:off x="260025" y="254809"/>
            <a:ext cx="492443" cy="461665"/>
          </a:xfrm>
          <a:prstGeom prst="rect">
            <a:avLst/>
          </a:prstGeom>
          <a:solidFill>
            <a:schemeClr val="bg1"/>
          </a:solidFill>
          <a:ln w="25400">
            <a:solidFill>
              <a:srgbClr val="FF0000"/>
            </a:solidFill>
          </a:ln>
        </p:spPr>
        <p:txBody>
          <a:bodyPr wrap="square" rtlCol="0">
            <a:spAutoFit/>
          </a:bodyPr>
          <a:lstStyle/>
          <a:p>
            <a:r>
              <a:rPr lang="ja-JP" altLang="en-US" sz="2400" dirty="0">
                <a:solidFill>
                  <a:srgbClr val="FF0000"/>
                </a:solidFill>
                <a:latin typeface="+mj-ea"/>
                <a:ea typeface="+mj-ea"/>
              </a:rPr>
              <a:t>✔</a:t>
            </a:r>
          </a:p>
        </p:txBody>
      </p:sp>
      <p:sp>
        <p:nvSpPr>
          <p:cNvPr id="9" name="テキスト ボックス 8"/>
          <p:cNvSpPr txBox="1"/>
          <p:nvPr/>
        </p:nvSpPr>
        <p:spPr>
          <a:xfrm>
            <a:off x="4427984" y="2628659"/>
            <a:ext cx="4464496" cy="1200329"/>
          </a:xfrm>
          <a:prstGeom prst="rect">
            <a:avLst/>
          </a:prstGeom>
          <a:solidFill>
            <a:schemeClr val="bg1"/>
          </a:solidFill>
          <a:ln>
            <a:noFill/>
          </a:ln>
        </p:spPr>
        <p:txBody>
          <a:bodyPr wrap="square" rtlCol="0">
            <a:spAutoFit/>
          </a:bodyPr>
          <a:lstStyle/>
          <a:p>
            <a:r>
              <a:rPr lang="en-US" altLang="ja-JP" sz="2400" b="1" dirty="0">
                <a:solidFill>
                  <a:srgbClr val="FF0000"/>
                </a:solidFill>
                <a:latin typeface="+mj-ea"/>
                <a:ea typeface="+mj-ea"/>
              </a:rPr>
              <a:t>《</a:t>
            </a:r>
            <a:r>
              <a:rPr lang="ja-JP" altLang="en-US" sz="2400" b="1" dirty="0">
                <a:solidFill>
                  <a:srgbClr val="FF0000"/>
                </a:solidFill>
                <a:latin typeface="+mj-ea"/>
                <a:ea typeface="+mj-ea"/>
              </a:rPr>
              <a:t>改善事例</a:t>
            </a:r>
            <a:r>
              <a:rPr lang="en-US" altLang="ja-JP" sz="2400" b="1" dirty="0">
                <a:solidFill>
                  <a:srgbClr val="FF0000"/>
                </a:solidFill>
                <a:latin typeface="+mj-ea"/>
                <a:ea typeface="+mj-ea"/>
              </a:rPr>
              <a:t>》</a:t>
            </a:r>
          </a:p>
          <a:p>
            <a:r>
              <a:rPr lang="ja-JP" altLang="en-US" sz="2400" dirty="0" smtClean="0">
                <a:solidFill>
                  <a:prstClr val="black"/>
                </a:solidFill>
                <a:latin typeface="+mj-ea"/>
                <a:ea typeface="+mj-ea"/>
              </a:rPr>
              <a:t>水路</a:t>
            </a:r>
            <a:r>
              <a:rPr lang="ja-JP" altLang="en-US" sz="2400" dirty="0">
                <a:solidFill>
                  <a:prstClr val="black"/>
                </a:solidFill>
                <a:latin typeface="+mj-ea"/>
                <a:ea typeface="+mj-ea"/>
              </a:rPr>
              <a:t>に土管を入れ、</a:t>
            </a:r>
            <a:r>
              <a:rPr lang="ja-JP" altLang="en-US" sz="2400" dirty="0" err="1">
                <a:solidFill>
                  <a:prstClr val="black"/>
                </a:solidFill>
                <a:latin typeface="+mj-ea"/>
                <a:ea typeface="+mj-ea"/>
              </a:rPr>
              <a:t>ほ</a:t>
            </a:r>
            <a:r>
              <a:rPr lang="ja-JP" altLang="en-US" sz="2400" dirty="0">
                <a:solidFill>
                  <a:prstClr val="black"/>
                </a:solidFill>
                <a:latin typeface="+mj-ea"/>
                <a:ea typeface="+mj-ea"/>
              </a:rPr>
              <a:t>場出入り口を</a:t>
            </a:r>
            <a:r>
              <a:rPr lang="ja-JP" altLang="en-US" sz="2400" dirty="0" smtClean="0">
                <a:solidFill>
                  <a:prstClr val="black"/>
                </a:solidFill>
                <a:latin typeface="+mj-ea"/>
                <a:ea typeface="+mj-ea"/>
              </a:rPr>
              <a:t>整備した。</a:t>
            </a:r>
            <a:endParaRPr lang="ja-JP" altLang="en-US" sz="2400" dirty="0">
              <a:solidFill>
                <a:prstClr val="black"/>
              </a:solidFill>
              <a:latin typeface="+mj-ea"/>
              <a:ea typeface="+mj-ea"/>
            </a:endParaRPr>
          </a:p>
        </p:txBody>
      </p:sp>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3933056"/>
            <a:ext cx="3476708" cy="2603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正方形/長方形 9"/>
          <p:cNvSpPr/>
          <p:nvPr/>
        </p:nvSpPr>
        <p:spPr>
          <a:xfrm>
            <a:off x="4595533" y="6551085"/>
            <a:ext cx="3141610" cy="276999"/>
          </a:xfrm>
          <a:prstGeom prst="rect">
            <a:avLst/>
          </a:prstGeom>
          <a:solidFill>
            <a:schemeClr val="bg1">
              <a:lumMod val="85000"/>
            </a:schemeClr>
          </a:solidFill>
        </p:spPr>
        <p:txBody>
          <a:bodyPr wrap="square">
            <a:spAutoFit/>
          </a:bodyPr>
          <a:lstStyle/>
          <a:p>
            <a:pPr algn="ctr"/>
            <a:r>
              <a:rPr lang="ja-JP" altLang="ja-JP" sz="1200" dirty="0" smtClean="0">
                <a:latin typeface="+mj-ea"/>
                <a:ea typeface="+mj-ea"/>
              </a:rPr>
              <a:t>（</a:t>
            </a:r>
            <a:r>
              <a:rPr lang="ja-JP" altLang="en-US" sz="1200" dirty="0" smtClean="0">
                <a:latin typeface="+mj-ea"/>
                <a:ea typeface="+mj-ea"/>
              </a:rPr>
              <a:t>国</a:t>
            </a:r>
            <a:r>
              <a:rPr lang="ja-JP" altLang="ja-JP" sz="1200" dirty="0" smtClean="0">
                <a:latin typeface="+mj-ea"/>
                <a:ea typeface="+mj-ea"/>
              </a:rPr>
              <a:t>）</a:t>
            </a:r>
            <a:r>
              <a:rPr lang="ja-JP" altLang="en-US" sz="1200" dirty="0" smtClean="0">
                <a:latin typeface="+mj-ea"/>
                <a:ea typeface="+mj-ea"/>
              </a:rPr>
              <a:t>農研機構</a:t>
            </a:r>
            <a:r>
              <a:rPr lang="ja-JP" altLang="ja-JP" sz="1200" dirty="0" smtClean="0">
                <a:latin typeface="+mj-ea"/>
                <a:ea typeface="+mj-ea"/>
              </a:rPr>
              <a:t>「</a:t>
            </a:r>
            <a:r>
              <a:rPr lang="ja-JP" altLang="en-US" sz="1200" dirty="0" smtClean="0">
                <a:latin typeface="+mj-ea"/>
                <a:ea typeface="+mj-ea"/>
              </a:rPr>
              <a:t>改善事例集</a:t>
            </a:r>
            <a:r>
              <a:rPr lang="ja-JP" altLang="ja-JP" sz="1200" dirty="0" smtClean="0">
                <a:latin typeface="+mj-ea"/>
                <a:ea typeface="+mj-ea"/>
              </a:rPr>
              <a:t>」</a:t>
            </a:r>
            <a:r>
              <a:rPr lang="ja-JP" altLang="ja-JP" sz="1200" dirty="0">
                <a:latin typeface="+mj-ea"/>
                <a:ea typeface="+mj-ea"/>
              </a:rPr>
              <a:t>（</a:t>
            </a:r>
            <a:r>
              <a:rPr lang="ja-JP" altLang="ja-JP" sz="1200" dirty="0" smtClean="0">
                <a:latin typeface="+mj-ea"/>
                <a:ea typeface="+mj-ea"/>
              </a:rPr>
              <a:t>№</a:t>
            </a:r>
            <a:r>
              <a:rPr lang="en-US" altLang="ja-JP" sz="1200" dirty="0">
                <a:latin typeface="+mj-ea"/>
                <a:ea typeface="+mj-ea"/>
              </a:rPr>
              <a:t>Ⅱ</a:t>
            </a:r>
            <a:r>
              <a:rPr lang="ja-JP" altLang="ja-JP" sz="1200" dirty="0" smtClean="0">
                <a:latin typeface="+mj-ea"/>
                <a:ea typeface="+mj-ea"/>
              </a:rPr>
              <a:t>）</a:t>
            </a:r>
            <a:r>
              <a:rPr lang="en-US" altLang="ja-JP" sz="1200" dirty="0" smtClean="0">
                <a:latin typeface="+mj-ea"/>
                <a:ea typeface="+mj-ea"/>
              </a:rPr>
              <a:t>p24</a:t>
            </a:r>
            <a:r>
              <a:rPr lang="ja-JP" altLang="ja-JP" sz="1200" dirty="0" smtClean="0">
                <a:latin typeface="+mj-ea"/>
                <a:ea typeface="+mj-ea"/>
              </a:rPr>
              <a:t>より</a:t>
            </a:r>
            <a:endParaRPr lang="ja-JP" altLang="ja-JP" sz="1200" dirty="0">
              <a:latin typeface="+mj-ea"/>
              <a:ea typeface="+mj-ea"/>
            </a:endParaRPr>
          </a:p>
        </p:txBody>
      </p:sp>
      <p:sp>
        <p:nvSpPr>
          <p:cNvPr id="2" name="スライド番号プレースホルダー 1"/>
          <p:cNvSpPr>
            <a:spLocks noGrp="1"/>
          </p:cNvSpPr>
          <p:nvPr>
            <p:ph type="sldNum" sz="quarter" idx="12"/>
          </p:nvPr>
        </p:nvSpPr>
        <p:spPr>
          <a:xfrm>
            <a:off x="-108520" y="6520259"/>
            <a:ext cx="8218800" cy="365125"/>
          </a:xfrm>
        </p:spPr>
        <p:txBody>
          <a:bodyPr/>
          <a:lstStyle/>
          <a:p>
            <a:pPr algn="l"/>
            <a:fld id="{EC2258F2-9678-4A3A-A23E-BAED14116D12}" type="slidenum">
              <a:rPr lang="ja-JP" altLang="en-US" smtClean="0">
                <a:solidFill>
                  <a:prstClr val="black">
                    <a:tint val="75000"/>
                  </a:prstClr>
                </a:solidFill>
              </a:rPr>
              <a:pPr algn="l"/>
              <a:t>120</a:t>
            </a:fld>
            <a:endParaRPr lang="ja-JP" altLang="en-US" dirty="0">
              <a:solidFill>
                <a:prstClr val="black">
                  <a:tint val="75000"/>
                </a:prstClr>
              </a:solidFill>
            </a:endParaRPr>
          </a:p>
        </p:txBody>
      </p:sp>
    </p:spTree>
    <p:extLst>
      <p:ext uri="{BB962C8B-B14F-4D97-AF65-F5344CB8AC3E}">
        <p14:creationId xmlns:p14="http://schemas.microsoft.com/office/powerpoint/2010/main" val="3372683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2852936"/>
            <a:ext cx="6124352" cy="3494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テキスト ボックス 4"/>
          <p:cNvSpPr txBox="1"/>
          <p:nvPr/>
        </p:nvSpPr>
        <p:spPr>
          <a:xfrm>
            <a:off x="272579" y="1484784"/>
            <a:ext cx="8331869" cy="830997"/>
          </a:xfrm>
          <a:prstGeom prst="rect">
            <a:avLst/>
          </a:prstGeom>
          <a:noFill/>
        </p:spPr>
        <p:txBody>
          <a:bodyPr wrap="square" rtlCol="0">
            <a:spAutoFit/>
          </a:bodyPr>
          <a:lstStyle/>
          <a:p>
            <a:r>
              <a:rPr lang="ja-JP" altLang="en-US" sz="2400" dirty="0" smtClean="0">
                <a:solidFill>
                  <a:prstClr val="black"/>
                </a:solidFill>
                <a:latin typeface="+mj-ea"/>
                <a:ea typeface="+mj-ea"/>
              </a:rPr>
              <a:t>①</a:t>
            </a:r>
            <a:r>
              <a:rPr lang="ja-JP" altLang="en-US" sz="2400" dirty="0" err="1" smtClean="0">
                <a:solidFill>
                  <a:prstClr val="black"/>
                </a:solidFill>
                <a:latin typeface="+mj-ea"/>
                <a:ea typeface="+mj-ea"/>
              </a:rPr>
              <a:t>ほ</a:t>
            </a:r>
            <a:r>
              <a:rPr lang="ja-JP" altLang="en-US" sz="2400" dirty="0" smtClean="0">
                <a:solidFill>
                  <a:prstClr val="black"/>
                </a:solidFill>
                <a:latin typeface="+mj-ea"/>
                <a:ea typeface="+mj-ea"/>
              </a:rPr>
              <a:t>場の出入り口の整備（環境）</a:t>
            </a:r>
            <a:endParaRPr lang="en-US" altLang="ja-JP" sz="2400" dirty="0">
              <a:solidFill>
                <a:prstClr val="black"/>
              </a:solidFill>
              <a:latin typeface="+mj-ea"/>
              <a:ea typeface="+mj-ea"/>
            </a:endParaRPr>
          </a:p>
          <a:p>
            <a:r>
              <a:rPr lang="ja-JP" altLang="en-US" sz="2400" dirty="0" smtClean="0">
                <a:solidFill>
                  <a:prstClr val="black"/>
                </a:solidFill>
                <a:latin typeface="+mj-ea"/>
                <a:ea typeface="+mj-ea"/>
              </a:rPr>
              <a:t>②</a:t>
            </a:r>
            <a:r>
              <a:rPr lang="ja-JP" altLang="en-US" sz="2400" dirty="0" err="1" smtClean="0">
                <a:solidFill>
                  <a:prstClr val="black"/>
                </a:solidFill>
                <a:latin typeface="+mj-ea"/>
                <a:ea typeface="+mj-ea"/>
              </a:rPr>
              <a:t>ほ</a:t>
            </a:r>
            <a:r>
              <a:rPr lang="ja-JP" altLang="en-US" sz="2400" dirty="0" smtClean="0">
                <a:solidFill>
                  <a:prstClr val="black"/>
                </a:solidFill>
                <a:latin typeface="+mj-ea"/>
                <a:ea typeface="+mj-ea"/>
              </a:rPr>
              <a:t>場の進入退出方法（作業者）</a:t>
            </a:r>
            <a:endParaRPr lang="en-US" altLang="ja-JP" sz="2400" dirty="0">
              <a:solidFill>
                <a:prstClr val="black"/>
              </a:solidFill>
              <a:latin typeface="+mj-ea"/>
              <a:ea typeface="+mj-ea"/>
            </a:endParaRPr>
          </a:p>
        </p:txBody>
      </p:sp>
      <p:sp>
        <p:nvSpPr>
          <p:cNvPr id="6" name="タイトル 1"/>
          <p:cNvSpPr txBox="1">
            <a:spLocks/>
          </p:cNvSpPr>
          <p:nvPr/>
        </p:nvSpPr>
        <p:spPr>
          <a:xfrm>
            <a:off x="12982" y="0"/>
            <a:ext cx="9144000" cy="584775"/>
          </a:xfrm>
          <a:prstGeom prst="rect">
            <a:avLst/>
          </a:prstGeom>
          <a:solidFill>
            <a:schemeClr val="accent3">
              <a:lumMod val="75000"/>
            </a:schemeClr>
          </a:solidFill>
        </p:spPr>
        <p:txBody>
          <a:bodyPr vert="horz" wrap="square" lIns="91440" tIns="45720" rIns="91440" bIns="45720" rtlCol="0" anchor="ctr">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200" dirty="0" smtClean="0">
                <a:solidFill>
                  <a:prstClr val="white"/>
                </a:solidFill>
                <a:latin typeface="+mj-ea"/>
              </a:rPr>
              <a:t>２．</a:t>
            </a:r>
            <a:r>
              <a:rPr lang="ja-JP" altLang="en-US" sz="3200" dirty="0" err="1" smtClean="0">
                <a:solidFill>
                  <a:prstClr val="white"/>
                </a:solidFill>
                <a:latin typeface="+mj-ea"/>
              </a:rPr>
              <a:t>ほ</a:t>
            </a:r>
            <a:r>
              <a:rPr lang="ja-JP" altLang="en-US" sz="3200" dirty="0" smtClean="0">
                <a:solidFill>
                  <a:prstClr val="white"/>
                </a:solidFill>
                <a:latin typeface="+mj-ea"/>
              </a:rPr>
              <a:t>場の出入り</a:t>
            </a:r>
            <a:endParaRPr lang="ja-JP" altLang="en-US" sz="3200" dirty="0">
              <a:solidFill>
                <a:prstClr val="white"/>
              </a:solidFill>
              <a:latin typeface="+mj-ea"/>
            </a:endParaRPr>
          </a:p>
        </p:txBody>
      </p:sp>
      <p:sp>
        <p:nvSpPr>
          <p:cNvPr id="7" name="テキスト ボックス 6"/>
          <p:cNvSpPr txBox="1"/>
          <p:nvPr/>
        </p:nvSpPr>
        <p:spPr>
          <a:xfrm>
            <a:off x="763401" y="836712"/>
            <a:ext cx="7548861" cy="461665"/>
          </a:xfrm>
          <a:prstGeom prst="rect">
            <a:avLst/>
          </a:prstGeom>
          <a:solidFill>
            <a:schemeClr val="bg1"/>
          </a:solidFill>
          <a:ln>
            <a:solidFill>
              <a:schemeClr val="bg1"/>
            </a:solidFill>
          </a:ln>
        </p:spPr>
        <p:txBody>
          <a:bodyPr wrap="none" rtlCol="0">
            <a:spAutoFit/>
          </a:bodyPr>
          <a:lstStyle/>
          <a:p>
            <a:r>
              <a:rPr lang="ja-JP" altLang="en-US" sz="2400" dirty="0">
                <a:solidFill>
                  <a:prstClr val="black"/>
                </a:solidFill>
                <a:latin typeface="ＭＳ Ｐゴシック"/>
              </a:rPr>
              <a:t>下の絵を見ながら、チェックするポイントを</a:t>
            </a:r>
            <a:r>
              <a:rPr lang="ja-JP" altLang="en-US" sz="2400" dirty="0" smtClean="0">
                <a:solidFill>
                  <a:prstClr val="black"/>
                </a:solidFill>
                <a:latin typeface="ＭＳ Ｐゴシック"/>
              </a:rPr>
              <a:t>整理</a:t>
            </a:r>
            <a:r>
              <a:rPr lang="ja-JP" altLang="en-US" sz="2400" dirty="0">
                <a:solidFill>
                  <a:prstClr val="black"/>
                </a:solidFill>
                <a:latin typeface="ＭＳ Ｐゴシック"/>
              </a:rPr>
              <a:t>しましょう</a:t>
            </a:r>
            <a:r>
              <a:rPr lang="ja-JP" altLang="en-US" sz="2400" dirty="0" smtClean="0">
                <a:solidFill>
                  <a:prstClr val="black"/>
                </a:solidFill>
                <a:latin typeface="ＭＳ Ｐゴシック"/>
              </a:rPr>
              <a:t>。</a:t>
            </a:r>
            <a:endParaRPr lang="ja-JP" altLang="en-US" sz="2400" dirty="0">
              <a:solidFill>
                <a:prstClr val="black"/>
              </a:solidFill>
              <a:latin typeface="ＭＳ Ｐゴシック"/>
            </a:endParaRPr>
          </a:p>
        </p:txBody>
      </p:sp>
      <p:sp>
        <p:nvSpPr>
          <p:cNvPr id="2" name="スライド番号プレースホルダー 1"/>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121</a:t>
            </a:fld>
            <a:endParaRPr lang="ja-JP" altLang="en-US" dirty="0">
              <a:solidFill>
                <a:prstClr val="black">
                  <a:tint val="75000"/>
                </a:prstClr>
              </a:solidFill>
            </a:endParaRPr>
          </a:p>
        </p:txBody>
      </p:sp>
    </p:spTree>
    <p:extLst>
      <p:ext uri="{BB962C8B-B14F-4D97-AF65-F5344CB8AC3E}">
        <p14:creationId xmlns:p14="http://schemas.microsoft.com/office/powerpoint/2010/main" val="2966539765"/>
      </p:ext>
    </p:extLst>
  </p:cSld>
  <p:clrMapOvr>
    <a:masterClrMapping/>
  </p:clrMapOvr>
</p:sld>
</file>

<file path=ppt/theme/theme1.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344</TotalTime>
  <Words>1749</Words>
  <Application>Microsoft Office PowerPoint</Application>
  <PresentationFormat>画面に合わせる (4:3)</PresentationFormat>
  <Paragraphs>221</Paragraphs>
  <Slides>22</Slides>
  <Notes>2</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22</vt:i4>
      </vt:variant>
    </vt:vector>
  </HeadingPairs>
  <TitlesOfParts>
    <vt:vector size="24" baseType="lpstr">
      <vt:lpstr>1_Office ​​テーマ</vt:lpstr>
      <vt:lpstr>スライド</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業務部長</dc:creator>
  <cp:lastModifiedBy>Kawamura</cp:lastModifiedBy>
  <cp:revision>60</cp:revision>
  <dcterms:created xsi:type="dcterms:W3CDTF">2016-12-27T00:42:35Z</dcterms:created>
  <dcterms:modified xsi:type="dcterms:W3CDTF">2017-03-24T08:00:34Z</dcterms:modified>
</cp:coreProperties>
</file>