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9" saveSubsetFonts="1">
  <p:sldMasterIdLst>
    <p:sldMasterId id="2147483744" r:id="rId1"/>
    <p:sldMasterId id="2147483756" r:id="rId2"/>
  </p:sldMasterIdLst>
  <p:notesMasterIdLst>
    <p:notesMasterId r:id="rId17"/>
  </p:notesMasterIdLst>
  <p:handoutMasterIdLst>
    <p:handoutMasterId r:id="rId18"/>
  </p:handoutMasterIdLst>
  <p:sldIdLst>
    <p:sldId id="290" r:id="rId3"/>
    <p:sldId id="30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1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2017/3/24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97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100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102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C4D-E0CB-4EF8-89E4-DAA508D52D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306-7E6E-4624-B2AC-98199295256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9927-6557-41B5-9258-E7DF420249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5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1927-4FBF-4E35-BA86-A1B737D781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CA47-38F4-4D3F-8D64-E7D5EDCB04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1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D12-F7AF-4D8F-92E6-E090BFFE40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A5ED-DC84-4C19-8B55-698BB4D4EE8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D159-A7EA-436D-8DDE-13104179590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E94-5AB8-4C1D-BAE0-217D3869ED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9937-6B08-4A33-A038-D596CE7FD7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67544" y="6375600"/>
            <a:ext cx="8219256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752-36D2-4D31-A4D6-C4FB616EFF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4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3CC-B26F-4234-8D80-05B97F9FE5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2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D1-2C2B-4AC7-A17C-95F87DB205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85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20DE-49C3-48FD-A079-B048254454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5348-6275-4DF4-93A4-2E79A7A5C0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07AE-0802-486E-ABCC-E7352C2EA9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5278-C8FC-4699-8715-6B53637D1E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2EA2-3D41-4C4C-A389-B367E7EF495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2E-D769-4DC0-97EF-982E5006CA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063-CD1A-4B5C-AB97-82C47D6F4C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A26-3F02-4C25-B4C9-D1F524C7C9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6CA2-FA69-4AB5-A61E-DC7E9DD8F9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9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11C4-897F-46EE-91AC-60DABCC2D8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685C-19D2-47DF-88F0-1C1ECE4185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ameblo.jp/yuuyasyoueikoharu/image-12102410695-1350162038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52326" y="1261502"/>
            <a:ext cx="7869600" cy="417646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事故の３つの特徴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52326" y="2206923"/>
            <a:ext cx="7868139" cy="3715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0917" y="2718755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0917" y="3726867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0917" y="4710977"/>
            <a:ext cx="4299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80843" y="2549478"/>
            <a:ext cx="6346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作業機取替、点検修理中の事故（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  <a:p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54973" y="2981526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●機械への挟まれ、回転部への巻き込まれ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修理手順の教育・研修、エンジン停止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0843" y="3536748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降車・乗車時の事故（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24.1%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4973" y="3956865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●降車時の転倒、ステップでの滑り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乗降場所の確認、両手で支える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80843" y="4541640"/>
            <a:ext cx="5713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接触・巻き込まれによる事故（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20.7%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）</a:t>
            </a:r>
          </a:p>
          <a:p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4973" y="4989039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●回転部への巻き込まれ、意図しないレバー操作による接触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+mj-ea"/>
                <a:ea typeface="+mj-ea"/>
              </a:rPr>
              <a:t>⇒</a:t>
            </a:r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つまり除去時はエンジン停止、作業に適した服装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0" y="0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prstClr val="white"/>
                </a:solidFill>
                <a:latin typeface="+mj-ea"/>
              </a:rPr>
              <a:t>Ⅰ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　耕</a:t>
            </a:r>
            <a:r>
              <a:rPr lang="ja-JP" altLang="en-US" sz="3200" dirty="0" err="1" smtClean="0">
                <a:solidFill>
                  <a:prstClr val="white"/>
                </a:solidFill>
                <a:latin typeface="+mj-ea"/>
              </a:rPr>
              <a:t>うん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・代かき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9685" y="6101668"/>
            <a:ext cx="63957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p35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-9525" y="-12193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２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．乗用トラクター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の乗り降り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229200"/>
            <a:ext cx="82089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</a:t>
            </a:r>
            <a:r>
              <a:rPr lang="ja-JP" altLang="ja-JP" sz="1600" dirty="0">
                <a:latin typeface="+mj-ea"/>
                <a:ea typeface="+mj-ea"/>
              </a:rPr>
              <a:t>運転技能講習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p28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危険予知訓練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p42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安全な服装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p64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53829"/>
              </p:ext>
            </p:extLst>
          </p:nvPr>
        </p:nvGraphicFramePr>
        <p:xfrm>
          <a:off x="452437" y="1052736"/>
          <a:ext cx="8229600" cy="3970428"/>
        </p:xfrm>
        <a:graphic>
          <a:graphicData uri="http://schemas.openxmlformats.org/drawingml/2006/table">
            <a:tbl>
              <a:tblPr/>
              <a:tblGrid>
                <a:gridCol w="1162472"/>
                <a:gridCol w="4968552"/>
                <a:gridCol w="720080"/>
                <a:gridCol w="802690"/>
                <a:gridCol w="575806"/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612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9140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乗降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場所</a:t>
                      </a:r>
                      <a:endParaRPr lang="en-US" altLang="zh-TW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環境）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降りる場所の路面が滑らない、石など不安定になるものがない。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0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乗り込むときは、ステップを確認し、取手等をつかんで乗り込む。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服装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rtl="0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作業者）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トラクター作業の際は、引っ掛かりや巻き込まれにくい服装をし、滑りにくい靴、ヘルメットを装着している。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98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83471" y="2132347"/>
            <a:ext cx="438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</a:t>
            </a:r>
            <a:r>
              <a:rPr lang="zh-TW" altLang="en-US" sz="2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不足（軽傷）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乗用トラクター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で除雪中、障害物に気づきトラクターを降りようとしたとき、地面が凍っていて足を滑らせ仰向けに倒れ、地面に右肩を強打、打撲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11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頃、男性・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63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137" y="5733256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乗用トラクター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は車高が高く、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飛び降りたり、飛び乗ったり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することは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厳禁です。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降りる場所の路面が滑らない、石など不安定になるも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のがない。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112764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乗り込むときは、ステップを確認し、取手等をつかんで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133" y="18869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33" y="112480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216794" y="5273079"/>
            <a:ext cx="667568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</a:t>
            </a:r>
            <a:r>
              <a:rPr lang="ja-JP" altLang="ja-JP" sz="1600" dirty="0" smtClean="0">
                <a:latin typeface="+mj-ea"/>
                <a:ea typeface="+mj-ea"/>
              </a:rPr>
              <a:t>（№</a:t>
            </a:r>
            <a:r>
              <a:rPr lang="en-US" altLang="ja-JP" sz="1600" dirty="0" smtClean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p39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46" y="2175310"/>
            <a:ext cx="4085146" cy="306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5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60002" y="2348880"/>
            <a:ext cx="4960070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①降りるときは、自動車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でも水溜まりを避けて止めるように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、降り立つ地面の状態を確認し、後ろ向きに慎重に降ります。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②乗るときは、乗用トラクターの座席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位置が高いため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、ステップ位置を確認し、取手やハンドルをしっかり持って、両手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で体を支えながら、安定した姿勢で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乗り込みます。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8" name="Picture 2" descr="\\ALRIT\Alrit共有\02_農作業安全対策\２８農林水産省予算 安全総合対策\リスクカルテ\指導者研修用資料関係\02 安全講習テキスト 耕種分冊 Ⅱ\イラスト\トラクター乗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5125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降りる場所の路面が滑らない、石など不安定になるも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のがない。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052" y="19687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12764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乗り込むときは、ステップを確認し、取手等をつかんで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乗り込む。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052" y="113588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56350"/>
            <a:ext cx="82188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+mn-ea"/>
                <a:ea typeface="+mn-ea"/>
              </a:rPr>
              <a:pPr algn="l"/>
              <a:t>100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27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08591" y="1188255"/>
            <a:ext cx="4362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作業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着の袖、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引っ掛かり</a:t>
            </a:r>
            <a:endParaRPr lang="en-US" altLang="ja-JP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（右前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腕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負傷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ブームスプレーヤを乗用トラクター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から外すときに、昇降レバーに触れ、スプレーヤとトラクターの間に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挟まれた。右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前腕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負傷。（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年頃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時頃、農機庫の前、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38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478323"/>
            <a:ext cx="860811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≫</a:t>
            </a:r>
            <a:r>
              <a:rPr lang="ja-JP" altLang="en-US" sz="2400" dirty="0" smtClean="0">
                <a:latin typeface="+mj-ea"/>
                <a:ea typeface="+mj-ea"/>
              </a:rPr>
              <a:t>乗用トラクター</a:t>
            </a:r>
            <a:r>
              <a:rPr lang="ja-JP" altLang="en-US" sz="2400" dirty="0">
                <a:latin typeface="+mj-ea"/>
                <a:ea typeface="+mj-ea"/>
              </a:rPr>
              <a:t>の運転席周りには、様々なレバー類や突起があり、意図しない動きを誘発する危険が</a:t>
            </a:r>
            <a:r>
              <a:rPr lang="ja-JP" altLang="en-US" sz="2400" dirty="0" smtClean="0">
                <a:latin typeface="+mj-ea"/>
                <a:ea typeface="+mj-ea"/>
              </a:rPr>
              <a:t>あります。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149731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トラクター作業の際は、引っ掛かりや巻き込まれに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服装をし、滑りにくい靴、ヘルメットを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装着している。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133" y="11663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72578" y="4672856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Ⅱ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p61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41" y="1215240"/>
            <a:ext cx="4326061" cy="32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4" y="4005064"/>
            <a:ext cx="1864892" cy="13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LRIT\Alrit共有\02_農作業安全対策\２８農林水産省予算 安全総合対策\リスクカルテ\指導者研修用資料関係\02 安全講習テキスト 耕種分冊 Ⅱ\イラスト\農作業服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27" y="2991671"/>
            <a:ext cx="3894806" cy="34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72579" y="1211268"/>
            <a:ext cx="861990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適切な服装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衣服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が運転席周りのレバー類に引っ掛かからないよう、適切な服装を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心がけます。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また、転倒したときに最も大事な頭部を守る、ヘルメットを着用することも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重要です。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578" y="149731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トラクター作業の際は、引っ掛かりや巻き込まれに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く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服装をし、滑りにくい靴、ヘルメットを装着している。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52" y="14973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102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90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ロータリー着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56" y="2567892"/>
            <a:ext cx="4849892" cy="36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77866" y="1347347"/>
            <a:ext cx="513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①作業場所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</a:t>
            </a:r>
            <a:r>
              <a:rPr lang="ja-JP" altLang="en-US" sz="2400" dirty="0" smtClean="0"/>
              <a:t>ユニバーサルジョイント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接続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③</a:t>
            </a:r>
            <a:r>
              <a:rPr lang="ja-JP" altLang="en-US" sz="2400" dirty="0" smtClean="0"/>
              <a:t>手順の確認</a:t>
            </a:r>
            <a:endParaRPr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02244" y="25649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2248" y="55321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38045" y="3982212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③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539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１．ロータリー・ハローの着脱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0690" y="764704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0" y="-4463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１．ロータリー・ハローの着脱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301208"/>
            <a:ext cx="82089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：「農業</a:t>
            </a:r>
            <a:r>
              <a:rPr lang="ja-JP" altLang="en-US" sz="1600" dirty="0">
                <a:latin typeface="+mj-ea"/>
                <a:ea typeface="+mj-ea"/>
              </a:rPr>
              <a:t>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</a:t>
            </a:r>
            <a:r>
              <a:rPr lang="ja-JP" altLang="en-US" sz="1600" dirty="0" smtClean="0">
                <a:latin typeface="+mj-ea"/>
                <a:ea typeface="+mj-ea"/>
              </a:rPr>
              <a:t>安全」</a:t>
            </a:r>
            <a:r>
              <a:rPr lang="en-US" altLang="ja-JP" sz="1600" dirty="0" smtClean="0">
                <a:latin typeface="+mj-ea"/>
                <a:ea typeface="+mj-ea"/>
              </a:rPr>
              <a:t>p18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運転技能講習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p28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ホイスト、クレーンの安全</a:t>
            </a:r>
            <a:r>
              <a:rPr lang="ja-JP" altLang="ja-JP" sz="1600" dirty="0" smtClean="0">
                <a:latin typeface="+mj-ea"/>
                <a:ea typeface="+mj-ea"/>
              </a:rPr>
              <a:t>使用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p48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フォークリフト、フロントローダの安全</a:t>
            </a:r>
            <a:r>
              <a:rPr lang="ja-JP" altLang="ja-JP" sz="1600" dirty="0" smtClean="0">
                <a:latin typeface="+mj-ea"/>
                <a:ea typeface="+mj-ea"/>
              </a:rPr>
              <a:t>使用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p50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26855"/>
              </p:ext>
            </p:extLst>
          </p:nvPr>
        </p:nvGraphicFramePr>
        <p:xfrm>
          <a:off x="323528" y="1052736"/>
          <a:ext cx="8229600" cy="4032448"/>
        </p:xfrm>
        <a:graphic>
          <a:graphicData uri="http://schemas.openxmlformats.org/drawingml/2006/table">
            <a:tbl>
              <a:tblPr/>
              <a:tblGrid>
                <a:gridCol w="1378496"/>
                <a:gridCol w="4752528"/>
                <a:gridCol w="720080"/>
                <a:gridCol w="802690"/>
                <a:gridCol w="575806"/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612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407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作業場所（環境）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作業機を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取り替える十分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な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スペースがある。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7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作業場所は水平で傾斜がない。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spc="-15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ユニバーサルジョイントの</a:t>
                      </a:r>
                      <a:r>
                        <a:rPr lang="ja-JP" altLang="en-US" sz="2000" b="0" i="0" u="none" strike="noStrike" spc="-15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接続（</a:t>
                      </a:r>
                      <a:r>
                        <a:rPr lang="ja-JP" altLang="en-US" sz="2000" b="0" i="0" u="none" strike="noStrike" spc="-15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機械）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支持台、またはそれに代わるもので支えている。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手順</a:t>
                      </a:r>
                      <a:r>
                        <a:rPr lang="ja-JP" alt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の確認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正規の方法を習ったことがあり、その手順で行っている。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92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0873" y="2629361"/>
            <a:ext cx="872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509" y="5588888"/>
            <a:ext cx="87800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トラクター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作業機は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重量もあり、ユニバーサルジョイントの着脱や３点リンク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調整等、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多くの作業を必要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とします。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1297652"/>
            <a:ext cx="4042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作業場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、整理整頓、調整作業（軽傷）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倉庫内でロータリーの尾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輪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を放置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したまま、培土機の深さ調整をトラクターに乗り降りしながら行っていて、尾輪につまずき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転倒。トラクターのチェーンケース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に右前頭部強打、打撲・通院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治療。（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8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19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時頃、男性・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65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作業機を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取り替える十分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なスペースがある。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706631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作業場所は水平で傾斜がない。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133" y="18869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33" y="69275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717957" y="4867861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p100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44" y="13622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24430" y="1340768"/>
            <a:ext cx="865434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①作業場所は、常にきれいに整頓し、十分なスペースを確保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して、余裕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をもって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作業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します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②作業場所には適切な照明を用いるとともに、庫内でエンジンをかけることもあるので、換気設備も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確保します。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\\ALRIT\Alrit共有\02_農作業安全対策\２８農林水産省予算 安全総合対策\リスクカルテ\指導者研修用資料関係\02 安全講習テキスト 耕種分冊 Ⅱ\イラスト\作業場環境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3410399"/>
            <a:ext cx="6439926" cy="31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作業機を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取り替える十分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なスペースがある。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52" y="210125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706631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作業場所は水平で傾斜がない。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052" y="70663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94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84825" y="1280674"/>
            <a:ext cx="3524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作業機取り替え</a:t>
            </a:r>
            <a:endParaRPr lang="en-US" altLang="ja-JP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（右手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第４指挫滅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創）</a:t>
            </a:r>
            <a:endParaRPr lang="ja-JP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トラクター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のロータリー付け替え時、トラクター側の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PTO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に右手薬指先端を挟み負傷、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右手薬指挫滅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創、治療せず。（平成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頃、男性・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54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825" y="5445224"/>
            <a:ext cx="861442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ユニバーサルジョイントは、重く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扱いにくい部品です。着脱は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中腰になることが多く、作業姿勢の面からも注意を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要します。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77723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ユニバーサルジョイントの連結のため、支持台、また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はそれに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代わるもの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で支えている。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133" y="18869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97089" y="4775837"/>
            <a:ext cx="329997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p90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72" y="1215832"/>
            <a:ext cx="4976621" cy="372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78052" y="1124744"/>
            <a:ext cx="863164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①作業機をキャスター付きの台車に載せて保管することによって、着脱を簡単に行うことが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できます。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②オートヒッチ（クイックヒッチ）の活用も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検討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します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6" name="Picture 2" descr="\\ALRIT\Alrit共有\02_農作業安全対策\２８農林水産省予算 安全総合対策\リスクカルテ\指導者研修用資料関係\02 安全講習テキスト 耕種分冊 Ⅱ\イラスト\作業機パレッ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" y="2735483"/>
            <a:ext cx="2987850" cy="29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.ameba.jp/user_images/20151203/21/yuuyasyoueikoharu/ef/5f/j/o0640042013501620387.jpg?caw=8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18938"/>
            <a:ext cx="2252820" cy="14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8125"/>
            <a:ext cx="3450983" cy="258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347864" y="2735483"/>
            <a:ext cx="554461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追加のポイント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手順を熟知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①取扱説明書の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理解を深めましょう。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69875" indent="-269875"/>
            <a:r>
              <a:rPr lang="ja-JP" altLang="en-US" sz="2400" spc="-90" dirty="0">
                <a:solidFill>
                  <a:prstClr val="black"/>
                </a:solidFill>
                <a:latin typeface="+mj-ea"/>
                <a:ea typeface="+mj-ea"/>
              </a:rPr>
              <a:t>②「技術研修会」</a:t>
            </a:r>
            <a:r>
              <a:rPr lang="ja-JP" altLang="en-US" sz="2400" spc="-90" dirty="0" smtClean="0">
                <a:solidFill>
                  <a:prstClr val="black"/>
                </a:solidFill>
                <a:latin typeface="+mj-ea"/>
                <a:ea typeface="+mj-ea"/>
              </a:rPr>
              <a:t>へ積極的</a:t>
            </a:r>
            <a:r>
              <a:rPr lang="ja-JP" altLang="en-US" sz="2400" spc="-90" dirty="0">
                <a:solidFill>
                  <a:prstClr val="black"/>
                </a:solidFill>
                <a:latin typeface="+mj-ea"/>
                <a:ea typeface="+mj-ea"/>
              </a:rPr>
              <a:t>に</a:t>
            </a:r>
            <a:r>
              <a:rPr lang="ja-JP" altLang="en-US" sz="2400" spc="-90" dirty="0" smtClean="0">
                <a:solidFill>
                  <a:prstClr val="black"/>
                </a:solidFill>
                <a:latin typeface="+mj-ea"/>
                <a:ea typeface="+mj-ea"/>
              </a:rPr>
              <a:t>参加しましょう。</a:t>
            </a:r>
            <a:endParaRPr lang="ja-JP" altLang="en-US" sz="2400" spc="-9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77723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ユニバーサルジョイントの連結のため、支持台、また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はそれに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代わるもの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で支えている。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052" y="83729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96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5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04" y="2852936"/>
            <a:ext cx="6131496" cy="36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90226" y="1484784"/>
            <a:ext cx="194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</a:rPr>
              <a:t>①乗るとき</a:t>
            </a:r>
            <a:endParaRPr lang="en-US" altLang="ja-JP" sz="2400" dirty="0" smtClean="0">
              <a:solidFill>
                <a:prstClr val="black"/>
              </a:solidFill>
              <a:latin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</a:rPr>
              <a:t>②降りるとき</a:t>
            </a:r>
            <a:endParaRPr lang="en-US" altLang="ja-JP" sz="2400" dirty="0" smtClean="0">
              <a:solidFill>
                <a:prstClr val="black"/>
              </a:solidFill>
              <a:latin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③服装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53525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２．乗用トラクターの乗り降り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9351" y="843405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1097</Words>
  <Application>Microsoft Office PowerPoint</Application>
  <PresentationFormat>画面に合わせる (4:3)</PresentationFormat>
  <Paragraphs>168</Paragraphs>
  <Slides>14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Kawamura</cp:lastModifiedBy>
  <cp:revision>51</cp:revision>
  <cp:lastPrinted>2017-02-16T02:48:42Z</cp:lastPrinted>
  <dcterms:created xsi:type="dcterms:W3CDTF">2016-12-27T00:42:35Z</dcterms:created>
  <dcterms:modified xsi:type="dcterms:W3CDTF">2017-03-24T07:53:40Z</dcterms:modified>
</cp:coreProperties>
</file>