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handoutMasterIdLst>
    <p:handoutMasterId r:id="rId28"/>
  </p:handoutMasterIdLst>
  <p:sldIdLst>
    <p:sldId id="261" r:id="rId3"/>
    <p:sldId id="284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1" autoAdjust="0"/>
    <p:restoredTop sz="94660"/>
  </p:normalViewPr>
  <p:slideViewPr>
    <p:cSldViewPr>
      <p:cViewPr varScale="1">
        <p:scale>
          <a:sx n="127" d="100"/>
          <a:sy n="127" d="100"/>
        </p:scale>
        <p:origin x="-12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205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LRIT\Alrit&#20849;&#26377;\02_&#36786;&#20316;&#26989;&#23433;&#20840;&#23550;&#31574;\&#65298;&#65304;&#36786;&#26519;&#27700;&#29987;&#30465;&#20104;&#31639;%20&#23433;&#20840;&#32207;&#21512;&#23550;&#31574;\&#12522;&#12473;&#12463;&#12459;&#12523;&#12486;\&#25351;&#23566;&#32773;&#30740;&#20462;&#29992;&#36039;&#26009;&#38306;&#20418;\02%20&#23433;&#20840;&#35611;&#32722;&#12486;&#12461;&#12473;&#12488;%20&#32789;&#31278;&#20998;&#20874;%20&#8545;\&#12488;&#12521;&#12463;&#12479;&#12540;&#27515;&#20129;&#20107;&#25925;&#21407;&#2224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195613185836494E-2"/>
          <c:y val="4.6556858688436301E-2"/>
          <c:w val="0.94960877362832696"/>
          <c:h val="0.90688628262312743"/>
        </c:manualLayout>
      </c:layout>
      <c:pie3DChart>
        <c:varyColors val="1"/>
        <c:ser>
          <c:idx val="0"/>
          <c:order val="0"/>
          <c:explosion val="25"/>
          <c:cat>
            <c:strRef>
              <c:f>乗用トラクタ死亡事故原因!$B$4:$B$11</c:f>
              <c:strCache>
                <c:ptCount val="8"/>
                <c:pt idx="0">
                  <c:v>転倒・転落（ほ場内）</c:v>
                </c:pt>
                <c:pt idx="1">
                  <c:v>転倒・転落（道路）</c:v>
                </c:pt>
                <c:pt idx="2">
                  <c:v>挟まれ</c:v>
                </c:pt>
                <c:pt idx="3">
                  <c:v>ひかれ</c:v>
                </c:pt>
                <c:pt idx="4">
                  <c:v>機械からの転落</c:v>
                </c:pt>
                <c:pt idx="5">
                  <c:v>回転部への巻き込まれ</c:v>
                </c:pt>
                <c:pt idx="6">
                  <c:v>道路上での自動車との衝突</c:v>
                </c:pt>
                <c:pt idx="7">
                  <c:v>その他</c:v>
                </c:pt>
              </c:strCache>
            </c:strRef>
          </c:cat>
          <c:val>
            <c:numRef>
              <c:f>乗用トラクタ死亡事故原因!$D$4:$D$11</c:f>
              <c:numCache>
                <c:formatCode>0%</c:formatCode>
                <c:ptCount val="8"/>
                <c:pt idx="0">
                  <c:v>0.50526315789473686</c:v>
                </c:pt>
                <c:pt idx="1">
                  <c:v>0.28421052631578947</c:v>
                </c:pt>
                <c:pt idx="2">
                  <c:v>4.2105263157894736E-2</c:v>
                </c:pt>
                <c:pt idx="3">
                  <c:v>4.2105263157894736E-2</c:v>
                </c:pt>
                <c:pt idx="4">
                  <c:v>4.2105263157894736E-2</c:v>
                </c:pt>
                <c:pt idx="5">
                  <c:v>3.1578947368421054E-2</c:v>
                </c:pt>
                <c:pt idx="6">
                  <c:v>2.1052631578947368E-2</c:v>
                </c:pt>
                <c:pt idx="7">
                  <c:v>3.1578947368421054E-2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1161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BA3AF-DBE7-4965-AB71-63583C6FC9DB}" type="datetimeFigureOut">
              <a:rPr kumimoji="1" lang="ja-JP" altLang="en-US" smtClean="0"/>
              <a:t>2017/3/24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150C3-A66E-43D3-ADD4-A68C930746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2288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211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486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486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486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D2A8-DD43-4BCE-AA77-F8FDF018654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0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AF0A-48EB-40C9-81C0-63EB17BCF09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3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D81C-35DF-49D8-9D03-D6EE661A3E7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5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278-5B5A-4C22-AA4A-1AAE3A4BD5E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86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6906-D82A-4AAC-A7E9-D7DBB35B0F9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20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2175-6912-4B1E-96FE-A6004C072D5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4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AC01-56B4-4A19-848E-9845BC9128E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75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E05D-3DC6-4E83-A861-301D8F5390D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95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8155-A3AD-4C04-9A4C-DB84C8E5CCC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89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D182-2404-4805-A752-CB451603D94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</a:lstStyle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99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180D8-025D-4459-8C72-77775CCD17A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9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6626-5FAF-40F9-BBB6-CC3719EF0A6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34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ABDD-6CB0-4323-92BC-7B7F20D7884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9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0AEA-4D1F-45D4-8BC8-CF652A29D8C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47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4319-4816-4092-806F-7D4B6BB9ACF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7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B12D-A055-45BB-8CA4-FB04AE34F5C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5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8112F-83D6-4D96-8277-099F29DEF0F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9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DB6D-5566-4CCA-B905-2156C13CE8E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9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CD31-B609-42B8-88C9-6E2EC02B573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7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23F3-82F1-4994-A343-F60C00A691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>
          <a:xfrm>
            <a:off x="468000" y="6375600"/>
            <a:ext cx="8218800" cy="365125"/>
          </a:xfrm>
        </p:spPr>
        <p:txBody>
          <a:bodyPr/>
          <a:lstStyle>
            <a:lvl1pPr>
              <a:defRPr sz="2000">
                <a:latin typeface="+mn-ea"/>
                <a:ea typeface="+mn-ea"/>
              </a:defRPr>
            </a:lvl1pPr>
          </a:lstStyle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FF21-1D4A-4AE4-9146-C0C2ACD61B9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431DB-0069-4381-911D-52CB737C700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2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CE593-ADAA-4C48-AF66-25D690BF11C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4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645A-7C3F-4EEF-88E4-EAD72C6143F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9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78150" y="4941168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>
                <a:solidFill>
                  <a:prstClr val="black"/>
                </a:solidFill>
                <a:latin typeface="+mj-ea"/>
                <a:ea typeface="+mj-ea"/>
              </a:rPr>
              <a:t>平成</a:t>
            </a:r>
            <a:r>
              <a:rPr lang="en-US" altLang="ja-JP" sz="2800" dirty="0">
                <a:solidFill>
                  <a:prstClr val="black"/>
                </a:solidFill>
                <a:latin typeface="+mj-ea"/>
                <a:ea typeface="+mj-ea"/>
              </a:rPr>
              <a:t>26</a:t>
            </a:r>
            <a:r>
              <a:rPr lang="ja-JP" altLang="en-US" sz="2800" dirty="0">
                <a:solidFill>
                  <a:prstClr val="black"/>
                </a:solidFill>
                <a:latin typeface="+mj-ea"/>
                <a:ea typeface="+mj-ea"/>
              </a:rPr>
              <a:t>年に発生した農作業死亡事故のうち、乗用トラクターによる死亡事故が</a:t>
            </a:r>
            <a:r>
              <a:rPr lang="en-US" altLang="ja-JP" sz="2800" dirty="0">
                <a:solidFill>
                  <a:prstClr val="black"/>
                </a:solidFill>
                <a:latin typeface="+mj-ea"/>
                <a:ea typeface="+mj-ea"/>
              </a:rPr>
              <a:t>27</a:t>
            </a:r>
            <a:r>
              <a:rPr lang="ja-JP" altLang="en-US" sz="2800" dirty="0">
                <a:solidFill>
                  <a:prstClr val="black"/>
                </a:solidFill>
                <a:latin typeface="+mj-ea"/>
                <a:ea typeface="+mj-ea"/>
              </a:rPr>
              <a:t>％を占めて</a:t>
            </a:r>
            <a:r>
              <a:rPr lang="ja-JP" altLang="en-US" sz="2800" dirty="0" smtClean="0">
                <a:solidFill>
                  <a:prstClr val="black"/>
                </a:solidFill>
                <a:latin typeface="+mj-ea"/>
                <a:ea typeface="+mj-ea"/>
              </a:rPr>
              <a:t>います。そのうち、８割</a:t>
            </a:r>
            <a:r>
              <a:rPr lang="ja-JP" altLang="en-US" sz="2800" dirty="0">
                <a:solidFill>
                  <a:prstClr val="black"/>
                </a:solidFill>
                <a:latin typeface="+mj-ea"/>
                <a:ea typeface="+mj-ea"/>
              </a:rPr>
              <a:t>近くが、</a:t>
            </a:r>
            <a:r>
              <a:rPr lang="ja-JP" altLang="en-US" sz="2800" dirty="0" err="1">
                <a:solidFill>
                  <a:prstClr val="black"/>
                </a:solidFill>
                <a:latin typeface="+mj-ea"/>
                <a:ea typeface="+mj-ea"/>
              </a:rPr>
              <a:t>ほ</a:t>
            </a:r>
            <a:r>
              <a:rPr lang="ja-JP" altLang="en-US" sz="2800" dirty="0">
                <a:solidFill>
                  <a:prstClr val="black"/>
                </a:solidFill>
                <a:latin typeface="+mj-ea"/>
                <a:ea typeface="+mj-ea"/>
              </a:rPr>
              <a:t>場や道路からの転倒・転落に</a:t>
            </a:r>
            <a:r>
              <a:rPr lang="ja-JP" altLang="en-US" sz="2800" dirty="0" smtClean="0">
                <a:solidFill>
                  <a:prstClr val="black"/>
                </a:solidFill>
                <a:latin typeface="+mj-ea"/>
                <a:ea typeface="+mj-ea"/>
              </a:rPr>
              <a:t>よるものです。</a:t>
            </a:r>
            <a:endParaRPr lang="en-US" altLang="ja-JP" sz="28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2578" y="755993"/>
            <a:ext cx="578876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  <a:latin typeface="+mj-ea"/>
                <a:ea typeface="+mj-ea"/>
              </a:rPr>
              <a:t>乗用トラクターによる事故の実態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-9525" y="0"/>
            <a:ext cx="9153525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dirty="0" smtClean="0">
                <a:solidFill>
                  <a:prstClr val="white"/>
                </a:solidFill>
                <a:latin typeface="+mj-ea"/>
              </a:rPr>
              <a:t>Ⅰ</a:t>
            </a:r>
            <a:r>
              <a:rPr lang="ja-JP" altLang="en-US" sz="3200" dirty="0" smtClean="0">
                <a:solidFill>
                  <a:prstClr val="white"/>
                </a:solidFill>
                <a:latin typeface="+mj-ea"/>
              </a:rPr>
              <a:t>　乗用トラクター</a:t>
            </a:r>
            <a:endParaRPr lang="ja-JP" altLang="en-US" sz="3200" dirty="0">
              <a:solidFill>
                <a:prstClr val="white"/>
              </a:solidFill>
              <a:latin typeface="+mj-ea"/>
            </a:endParaRPr>
          </a:p>
        </p:txBody>
      </p:sp>
      <p:sp>
        <p:nvSpPr>
          <p:cNvPr id="11" name="テキスト ボックス 9"/>
          <p:cNvSpPr txBox="1"/>
          <p:nvPr/>
        </p:nvSpPr>
        <p:spPr>
          <a:xfrm>
            <a:off x="2483768" y="4229048"/>
            <a:ext cx="4693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 smtClean="0">
                <a:solidFill>
                  <a:prstClr val="black"/>
                </a:solidFill>
                <a:latin typeface="+mn-ea"/>
              </a:rPr>
              <a:t>乗用トラクターの死亡原因</a:t>
            </a:r>
            <a:endParaRPr lang="ja-JP" altLang="en-US" sz="3200" dirty="0">
              <a:solidFill>
                <a:prstClr val="black"/>
              </a:solidFill>
              <a:latin typeface="+mn-ea"/>
            </a:endParaRPr>
          </a:p>
        </p:txBody>
      </p:sp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058234"/>
              </p:ext>
            </p:extLst>
          </p:nvPr>
        </p:nvGraphicFramePr>
        <p:xfrm>
          <a:off x="1691680" y="1366701"/>
          <a:ext cx="5544616" cy="3000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6876256" y="2564904"/>
            <a:ext cx="18004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転倒・転落</a:t>
            </a:r>
            <a:endParaRPr lang="en-US" altLang="ja-JP" sz="2800" dirty="0">
              <a:solidFill>
                <a:srgbClr val="4F81BD">
                  <a:lumMod val="75000"/>
                </a:srgbClr>
              </a:solidFill>
              <a:latin typeface="+mj-ea"/>
              <a:ea typeface="+mj-ea"/>
            </a:endParaRPr>
          </a:p>
          <a:p>
            <a:pPr algn="ctr"/>
            <a:r>
              <a:rPr lang="ja-JP" altLang="en-US" sz="2800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（</a:t>
            </a:r>
            <a:r>
              <a:rPr lang="ja-JP" altLang="en-US" sz="2800" dirty="0" err="1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ほ</a:t>
            </a:r>
            <a:r>
              <a:rPr lang="ja-JP" altLang="en-US" sz="2800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場内）</a:t>
            </a:r>
            <a:endParaRPr lang="en-US" altLang="ja-JP" sz="2800" dirty="0">
              <a:solidFill>
                <a:srgbClr val="4F81BD">
                  <a:lumMod val="75000"/>
                </a:srgbClr>
              </a:solidFill>
              <a:latin typeface="+mj-ea"/>
              <a:ea typeface="+mj-ea"/>
            </a:endParaRPr>
          </a:p>
          <a:p>
            <a:pPr algn="ctr"/>
            <a:r>
              <a:rPr lang="en-US" altLang="ja-JP" sz="2800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51</a:t>
            </a:r>
            <a:r>
              <a:rPr lang="ja-JP" altLang="en-US" sz="2800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％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2505" y="2564904"/>
            <a:ext cx="18004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C00000"/>
                </a:solidFill>
                <a:latin typeface="+mj-ea"/>
                <a:ea typeface="+mj-ea"/>
              </a:rPr>
              <a:t>転倒・転落</a:t>
            </a:r>
            <a:endParaRPr lang="en-US" altLang="ja-JP" sz="2800" dirty="0">
              <a:solidFill>
                <a:srgbClr val="C00000"/>
              </a:solidFill>
              <a:latin typeface="+mj-ea"/>
              <a:ea typeface="+mj-ea"/>
            </a:endParaRPr>
          </a:p>
          <a:p>
            <a:pPr algn="ctr"/>
            <a:r>
              <a:rPr lang="ja-JP" altLang="en-US" sz="2800" dirty="0">
                <a:solidFill>
                  <a:srgbClr val="C00000"/>
                </a:solidFill>
                <a:latin typeface="+mj-ea"/>
                <a:ea typeface="+mj-ea"/>
              </a:rPr>
              <a:t>（道路）</a:t>
            </a:r>
            <a:endParaRPr lang="en-US" altLang="ja-JP" sz="2800" dirty="0">
              <a:solidFill>
                <a:srgbClr val="C00000"/>
              </a:solidFill>
              <a:latin typeface="+mj-ea"/>
              <a:ea typeface="+mj-ea"/>
            </a:endParaRPr>
          </a:p>
          <a:p>
            <a:pPr algn="ctr"/>
            <a:r>
              <a:rPr lang="en-US" altLang="ja-JP" sz="2800" dirty="0">
                <a:solidFill>
                  <a:srgbClr val="C00000"/>
                </a:solidFill>
                <a:latin typeface="+mj-ea"/>
                <a:ea typeface="+mj-ea"/>
              </a:rPr>
              <a:t>28</a:t>
            </a:r>
            <a:r>
              <a:rPr lang="ja-JP" altLang="en-US" sz="2800" dirty="0">
                <a:solidFill>
                  <a:srgbClr val="C00000"/>
                </a:solidFill>
                <a:latin typeface="+mj-ea"/>
                <a:ea typeface="+mj-ea"/>
              </a:rPr>
              <a:t>％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36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26831" y="1167023"/>
            <a:ext cx="8593641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①農業機械が通る道路については、事前に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チェックします。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②可能な場合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は、道路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の拡幅などの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改修を実施します。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③</a:t>
            </a:r>
            <a:r>
              <a:rPr lang="ja-JP" altLang="en-US" sz="2400" spc="-110" dirty="0">
                <a:solidFill>
                  <a:prstClr val="black"/>
                </a:solidFill>
                <a:latin typeface="ＭＳ Ｐゴシック"/>
              </a:rPr>
              <a:t>ガードレール、路肩ポール、注意標識等</a:t>
            </a:r>
            <a:r>
              <a:rPr lang="ja-JP" altLang="en-US" sz="2400" spc="-110" dirty="0" smtClean="0">
                <a:solidFill>
                  <a:prstClr val="black"/>
                </a:solidFill>
                <a:latin typeface="ＭＳ Ｐゴシック"/>
              </a:rPr>
              <a:t>で危険</a:t>
            </a:r>
            <a:r>
              <a:rPr lang="ja-JP" altLang="en-US" sz="2400" spc="-110" dirty="0">
                <a:solidFill>
                  <a:prstClr val="black"/>
                </a:solidFill>
                <a:latin typeface="ＭＳ Ｐゴシック"/>
              </a:rPr>
              <a:t>個所を</a:t>
            </a:r>
            <a:r>
              <a:rPr lang="ja-JP" altLang="en-US" sz="2400" spc="-110" dirty="0" smtClean="0">
                <a:solidFill>
                  <a:prstClr val="black"/>
                </a:solidFill>
                <a:latin typeface="ＭＳ Ｐゴシック"/>
              </a:rPr>
              <a:t>明示します。</a:t>
            </a:r>
            <a:endParaRPr lang="en-US" altLang="ja-JP" sz="2400" spc="-11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31" y="2867243"/>
            <a:ext cx="2980417" cy="354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05733" y="170637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車両に対して十分な道幅があり、路肩も視認（路肩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ポール等を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含む）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できる。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60104" y="2766412"/>
            <a:ext cx="5465531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改善事例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道路の改修、危険個所明示</a:t>
            </a:r>
            <a:endParaRPr lang="en-US" altLang="ja-JP" sz="2400" b="1" dirty="0">
              <a:solidFill>
                <a:srgbClr val="FF0000"/>
              </a:solidFill>
              <a:latin typeface="ＭＳ Ｐゴシック"/>
            </a:endParaRPr>
          </a:p>
          <a:p>
            <a:r>
              <a:rPr lang="en-US" altLang="ja-JP" sz="2400" spc="-110" dirty="0">
                <a:solidFill>
                  <a:prstClr val="black"/>
                </a:solidFill>
                <a:latin typeface="ＭＳ Ｐゴシック"/>
              </a:rPr>
              <a:t>【</a:t>
            </a:r>
            <a:r>
              <a:rPr lang="ja-JP" altLang="en-US" sz="2400" spc="-110" dirty="0">
                <a:solidFill>
                  <a:prstClr val="black"/>
                </a:solidFill>
                <a:latin typeface="ＭＳ Ｐゴシック"/>
              </a:rPr>
              <a:t>方法</a:t>
            </a:r>
            <a:r>
              <a:rPr lang="en-US" altLang="ja-JP" sz="2400" spc="-110" dirty="0">
                <a:solidFill>
                  <a:prstClr val="black"/>
                </a:solidFill>
                <a:latin typeface="ＭＳ Ｐゴシック"/>
              </a:rPr>
              <a:t>】</a:t>
            </a:r>
            <a:r>
              <a:rPr lang="ja-JP" altLang="en-US" sz="2400" spc="-110" dirty="0">
                <a:solidFill>
                  <a:prstClr val="black"/>
                </a:solidFill>
                <a:latin typeface="ＭＳ Ｐゴシック"/>
              </a:rPr>
              <a:t>①</a:t>
            </a:r>
            <a:r>
              <a:rPr lang="ja-JP" altLang="en-US" sz="2400" spc="-110" dirty="0" err="1">
                <a:solidFill>
                  <a:prstClr val="black"/>
                </a:solidFill>
                <a:latin typeface="ＭＳ Ｐゴシック"/>
              </a:rPr>
              <a:t>ほ</a:t>
            </a:r>
            <a:r>
              <a:rPr lang="ja-JP" altLang="en-US" sz="2400" spc="-110" dirty="0">
                <a:solidFill>
                  <a:prstClr val="black"/>
                </a:solidFill>
                <a:latin typeface="ＭＳ Ｐゴシック"/>
              </a:rPr>
              <a:t>場を削り、狭い道路を</a:t>
            </a:r>
            <a:r>
              <a:rPr lang="ja-JP" altLang="en-US" sz="2400" spc="-110" dirty="0" smtClean="0">
                <a:solidFill>
                  <a:prstClr val="black"/>
                </a:solidFill>
                <a:latin typeface="ＭＳ Ｐゴシック"/>
              </a:rPr>
              <a:t>拡張した。</a:t>
            </a:r>
            <a:endParaRPr lang="en-US" altLang="ja-JP" sz="2400" spc="-11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②カーブミラー、路肩ポール、危険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標識を設置した。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93" y="4341439"/>
            <a:ext cx="2454179" cy="18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79" y="4336072"/>
            <a:ext cx="2585120" cy="184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205731" y="170477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6092869" y="6192423"/>
            <a:ext cx="223224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ja-JP" sz="1600" dirty="0" smtClean="0">
                <a:latin typeface="+mj-ea"/>
                <a:ea typeface="+mj-ea"/>
              </a:rPr>
              <a:t>（</a:t>
            </a:r>
            <a:r>
              <a:rPr lang="ja-JP" altLang="en-US" sz="1600" dirty="0" smtClean="0">
                <a:latin typeface="+mj-ea"/>
                <a:ea typeface="+mj-ea"/>
              </a:rPr>
              <a:t>国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ja-JP" altLang="en-US" sz="1600" dirty="0" smtClean="0">
                <a:latin typeface="+mj-ea"/>
                <a:ea typeface="+mj-ea"/>
              </a:rPr>
              <a:t>農研機構</a:t>
            </a:r>
            <a:r>
              <a:rPr lang="ja-JP" altLang="ja-JP" sz="1600" dirty="0" smtClean="0">
                <a:latin typeface="+mj-ea"/>
                <a:ea typeface="+mj-ea"/>
              </a:rPr>
              <a:t>「</a:t>
            </a:r>
            <a:r>
              <a:rPr lang="ja-JP" altLang="en-US" sz="1600" dirty="0" smtClean="0">
                <a:latin typeface="+mj-ea"/>
                <a:ea typeface="+mj-ea"/>
              </a:rPr>
              <a:t>改善事例集</a:t>
            </a:r>
            <a:r>
              <a:rPr lang="ja-JP" altLang="ja-JP" sz="1600" dirty="0" smtClean="0">
                <a:latin typeface="+mj-ea"/>
                <a:ea typeface="+mj-ea"/>
              </a:rPr>
              <a:t>」</a:t>
            </a:r>
            <a:r>
              <a:rPr lang="ja-JP" altLang="ja-JP" sz="1600" dirty="0">
                <a:latin typeface="+mj-ea"/>
                <a:ea typeface="+mj-ea"/>
              </a:rPr>
              <a:t>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>
                <a:latin typeface="+mj-ea"/>
                <a:ea typeface="+mj-ea"/>
              </a:rPr>
              <a:t>Ⅱ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p29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596515" y="6192424"/>
            <a:ext cx="223224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ja-JP" sz="1600" dirty="0" smtClean="0">
                <a:latin typeface="+mj-ea"/>
                <a:ea typeface="+mj-ea"/>
              </a:rPr>
              <a:t>（</a:t>
            </a:r>
            <a:r>
              <a:rPr lang="ja-JP" altLang="en-US" sz="1600" dirty="0" smtClean="0">
                <a:latin typeface="+mj-ea"/>
                <a:ea typeface="+mj-ea"/>
              </a:rPr>
              <a:t>国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ja-JP" altLang="en-US" sz="1600" dirty="0" smtClean="0">
                <a:latin typeface="+mj-ea"/>
                <a:ea typeface="+mj-ea"/>
              </a:rPr>
              <a:t>農研機構</a:t>
            </a:r>
            <a:r>
              <a:rPr lang="ja-JP" altLang="ja-JP" sz="1600" dirty="0" smtClean="0">
                <a:latin typeface="+mj-ea"/>
                <a:ea typeface="+mj-ea"/>
              </a:rPr>
              <a:t>「</a:t>
            </a:r>
            <a:r>
              <a:rPr lang="ja-JP" altLang="en-US" sz="1600" dirty="0" smtClean="0">
                <a:latin typeface="+mj-ea"/>
                <a:ea typeface="+mj-ea"/>
              </a:rPr>
              <a:t>改善事例集</a:t>
            </a:r>
            <a:r>
              <a:rPr lang="ja-JP" altLang="ja-JP" sz="1600" dirty="0" smtClean="0">
                <a:latin typeface="+mj-ea"/>
                <a:ea typeface="+mj-ea"/>
              </a:rPr>
              <a:t>」</a:t>
            </a:r>
            <a:r>
              <a:rPr lang="ja-JP" altLang="ja-JP" sz="1600" dirty="0">
                <a:latin typeface="+mj-ea"/>
                <a:ea typeface="+mj-ea"/>
              </a:rPr>
              <a:t>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Ⅰ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p19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7560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10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35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72579" y="207576"/>
            <a:ext cx="8553056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</a:rPr>
              <a:t>　　</a:t>
            </a:r>
            <a:r>
              <a:rPr lang="ja-JP" altLang="en-US" sz="2800" dirty="0" err="1">
                <a:solidFill>
                  <a:prstClr val="black"/>
                </a:solidFill>
              </a:rPr>
              <a:t>ほ</a:t>
            </a:r>
            <a:r>
              <a:rPr lang="ja-JP" altLang="en-US" sz="2800" dirty="0">
                <a:solidFill>
                  <a:prstClr val="black"/>
                </a:solidFill>
              </a:rPr>
              <a:t>場の進入・退出路がしっかりして</a:t>
            </a:r>
            <a:r>
              <a:rPr lang="ja-JP" altLang="en-US" sz="2800" dirty="0" smtClean="0">
                <a:solidFill>
                  <a:prstClr val="black"/>
                </a:solidFill>
              </a:rPr>
              <a:t>いる。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8126" y="5192910"/>
            <a:ext cx="860750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</a:rPr>
              <a:t>狭い農地を有効に利用するため、</a:t>
            </a:r>
            <a:r>
              <a:rPr lang="ja-JP" altLang="en-US" sz="2400" dirty="0" err="1">
                <a:solidFill>
                  <a:prstClr val="black"/>
                </a:solidFill>
              </a:rPr>
              <a:t>ほ</a:t>
            </a:r>
            <a:r>
              <a:rPr lang="ja-JP" altLang="en-US" sz="2400" dirty="0">
                <a:solidFill>
                  <a:prstClr val="black"/>
                </a:solidFill>
              </a:rPr>
              <a:t>場の進入・退出路は狭く、傾斜もきつく</a:t>
            </a:r>
            <a:r>
              <a:rPr lang="ja-JP" altLang="en-US" sz="2400" dirty="0" smtClean="0">
                <a:solidFill>
                  <a:prstClr val="black"/>
                </a:solidFill>
              </a:rPr>
              <a:t>なりがちです。</a:t>
            </a:r>
            <a:r>
              <a:rPr lang="ja-JP" altLang="en-US" sz="2400" dirty="0">
                <a:solidFill>
                  <a:prstClr val="black"/>
                </a:solidFill>
              </a:rPr>
              <a:t>また、草が繁茂すると路肩が</a:t>
            </a:r>
            <a:r>
              <a:rPr lang="ja-JP" altLang="en-US" sz="2400" dirty="0" smtClean="0">
                <a:solidFill>
                  <a:prstClr val="black"/>
                </a:solidFill>
              </a:rPr>
              <a:t>わかりにくく、</a:t>
            </a:r>
            <a:r>
              <a:rPr lang="ja-JP" altLang="en-US" sz="2400" dirty="0">
                <a:solidFill>
                  <a:prstClr val="black"/>
                </a:solidFill>
              </a:rPr>
              <a:t>さらに危険な状態に</a:t>
            </a:r>
            <a:r>
              <a:rPr lang="ja-JP" altLang="en-US" sz="2400" dirty="0" smtClean="0">
                <a:solidFill>
                  <a:prstClr val="black"/>
                </a:solidFill>
              </a:rPr>
              <a:t>なります。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8127" y="932527"/>
            <a:ext cx="37778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ほ場退出、狭い退出路</a:t>
            </a:r>
            <a:endParaRPr lang="en-US" altLang="ja-JP" sz="2400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（重症）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畑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の耕</a:t>
            </a:r>
            <a:r>
              <a:rPr lang="ja-JP" altLang="en-US" sz="2400" dirty="0" err="1" smtClean="0">
                <a:solidFill>
                  <a:prstClr val="black"/>
                </a:solidFill>
                <a:latin typeface="+mj-ea"/>
                <a:ea typeface="+mj-ea"/>
              </a:rPr>
              <a:t>うんを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終えて狭い傾斜の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ある道を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退出中、左側前輪が路肩を踏み外し、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2.7</a:t>
            </a:r>
            <a:r>
              <a:rPr lang="ja-JP" altLang="en-US" sz="2400" dirty="0" err="1">
                <a:solidFill>
                  <a:prstClr val="black"/>
                </a:solidFill>
                <a:latin typeface="+mj-ea"/>
                <a:ea typeface="+mj-ea"/>
              </a:rPr>
              <a:t>ｍ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下の畑にトラクターごと転落。骨盤粉砕骨折、内腸臍動脈断裂、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入院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３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カ月。</a:t>
            </a:r>
            <a:endParaRPr lang="en-US" altLang="ja-JP" sz="2400" dirty="0" smtClean="0">
              <a:solidFill>
                <a:prstClr val="black"/>
              </a:solidFill>
              <a:latin typeface="+mj-ea"/>
              <a:ea typeface="+mj-ea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（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22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4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11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時頃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、男性・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54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  <a:endParaRPr lang="en-US" altLang="ja-JP" sz="2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2578" y="188640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584166" y="4502736"/>
            <a:ext cx="3660241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>
                <a:latin typeface="+mj-ea"/>
                <a:ea typeface="+mj-ea"/>
              </a:rPr>
              <a:t>Ⅱ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p47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836712"/>
            <a:ext cx="480053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+mn-ea"/>
                <a:ea typeface="+mn-ea"/>
              </a:rPr>
              <a:pPr/>
              <a:t>11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8264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87313" y="836712"/>
            <a:ext cx="8654343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</a:rPr>
              <a:t>》</a:t>
            </a: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</a:rPr>
              <a:t>①年に一度</a:t>
            </a:r>
            <a:r>
              <a:rPr lang="ja-JP" altLang="en-US" sz="2400" dirty="0" smtClean="0">
                <a:solidFill>
                  <a:prstClr val="black"/>
                </a:solidFill>
              </a:rPr>
              <a:t>は、すべて</a:t>
            </a:r>
            <a:r>
              <a:rPr lang="ja-JP" altLang="en-US" sz="2400" dirty="0">
                <a:solidFill>
                  <a:prstClr val="black"/>
                </a:solidFill>
              </a:rPr>
              <a:t>の</a:t>
            </a:r>
            <a:r>
              <a:rPr lang="ja-JP" altLang="en-US" sz="2400" dirty="0" err="1">
                <a:solidFill>
                  <a:prstClr val="black"/>
                </a:solidFill>
              </a:rPr>
              <a:t>ほ</a:t>
            </a:r>
            <a:r>
              <a:rPr lang="ja-JP" altLang="en-US" sz="2400" dirty="0">
                <a:solidFill>
                  <a:prstClr val="black"/>
                </a:solidFill>
              </a:rPr>
              <a:t>場の進入・退出路を点検し、必要な整備を</a:t>
            </a:r>
            <a:r>
              <a:rPr lang="ja-JP" altLang="en-US" sz="2400" dirty="0" smtClean="0">
                <a:solidFill>
                  <a:prstClr val="black"/>
                </a:solidFill>
              </a:rPr>
              <a:t>施します。</a:t>
            </a:r>
            <a:endParaRPr lang="en-US" altLang="ja-JP" sz="2400" dirty="0">
              <a:solidFill>
                <a:prstClr val="black"/>
              </a:solidFill>
            </a:endParaRPr>
          </a:p>
          <a:p>
            <a:r>
              <a:rPr lang="ja-JP" altLang="en-US" sz="2400" dirty="0">
                <a:solidFill>
                  <a:prstClr val="black"/>
                </a:solidFill>
              </a:rPr>
              <a:t>②草が繁茂する時期は、路肩が十分わかるように</a:t>
            </a:r>
            <a:r>
              <a:rPr lang="ja-JP" altLang="en-US" sz="2400" dirty="0" smtClean="0">
                <a:solidFill>
                  <a:prstClr val="black"/>
                </a:solidFill>
              </a:rPr>
              <a:t>管理</a:t>
            </a:r>
            <a:r>
              <a:rPr lang="ja-JP" altLang="en-US" sz="2400" dirty="0">
                <a:solidFill>
                  <a:prstClr val="black"/>
                </a:solidFill>
              </a:rPr>
              <a:t>します</a:t>
            </a:r>
            <a:r>
              <a:rPr lang="ja-JP" altLang="en-US" sz="2400" dirty="0" smtClean="0">
                <a:solidFill>
                  <a:prstClr val="black"/>
                </a:solidFill>
              </a:rPr>
              <a:t>。</a:t>
            </a:r>
            <a:endParaRPr lang="en-US" altLang="ja-JP" sz="2400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14484" y="2492896"/>
            <a:ext cx="432717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改善事例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ＭＳ Ｐゴシック"/>
              </a:rPr>
              <a:t>【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方法</a:t>
            </a:r>
            <a:r>
              <a:rPr lang="en-US" altLang="ja-JP" sz="2400" dirty="0">
                <a:solidFill>
                  <a:prstClr val="black"/>
                </a:solidFill>
                <a:latin typeface="ＭＳ Ｐゴシック"/>
              </a:rPr>
              <a:t>】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ほ場進入・退出路の傾斜を１０度以下に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緩和した。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245" y="3789040"/>
            <a:ext cx="3319649" cy="247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\\ALRIT\Alrit共有\02_農作業安全対策\２８農林水産省予算 安全総合対策\リスクカルテ\指導者研修用資料関係\02 安全講習テキスト 耕種分冊 Ⅱ\イラスト\トラクターほ場侵入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9" y="2492897"/>
            <a:ext cx="41565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98173" y="207576"/>
            <a:ext cx="8127461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</a:rPr>
              <a:t>ほ場の進入・退出路がしっかりして</a:t>
            </a:r>
            <a:r>
              <a:rPr lang="ja-JP" altLang="en-US" sz="2800" dirty="0" smtClean="0">
                <a:solidFill>
                  <a:prstClr val="black"/>
                </a:solidFill>
              </a:rPr>
              <a:t>いる。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8128" y="211684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143264" y="6262646"/>
            <a:ext cx="419463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ja-JP" sz="1600" dirty="0" smtClean="0">
                <a:latin typeface="+mj-ea"/>
                <a:ea typeface="+mj-ea"/>
              </a:rPr>
              <a:t>（</a:t>
            </a:r>
            <a:r>
              <a:rPr lang="ja-JP" altLang="en-US" sz="1600" dirty="0" smtClean="0">
                <a:latin typeface="+mj-ea"/>
                <a:ea typeface="+mj-ea"/>
              </a:rPr>
              <a:t>国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ja-JP" altLang="en-US" sz="1600" dirty="0" smtClean="0">
                <a:latin typeface="+mj-ea"/>
                <a:ea typeface="+mj-ea"/>
              </a:rPr>
              <a:t>農研機構</a:t>
            </a:r>
            <a:r>
              <a:rPr lang="ja-JP" altLang="ja-JP" sz="1600" dirty="0" smtClean="0">
                <a:latin typeface="+mj-ea"/>
                <a:ea typeface="+mj-ea"/>
              </a:rPr>
              <a:t>「</a:t>
            </a:r>
            <a:r>
              <a:rPr lang="ja-JP" altLang="en-US" sz="1600" dirty="0" smtClean="0">
                <a:latin typeface="+mj-ea"/>
                <a:ea typeface="+mj-ea"/>
              </a:rPr>
              <a:t>改善事例集</a:t>
            </a:r>
            <a:r>
              <a:rPr lang="ja-JP" altLang="ja-JP" sz="1600" dirty="0" smtClean="0">
                <a:latin typeface="+mj-ea"/>
                <a:ea typeface="+mj-ea"/>
              </a:rPr>
              <a:t>」</a:t>
            </a:r>
            <a:r>
              <a:rPr lang="ja-JP" altLang="ja-JP" sz="1600" dirty="0">
                <a:latin typeface="+mj-ea"/>
                <a:ea typeface="+mj-ea"/>
              </a:rPr>
              <a:t>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Ⅱ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p24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+mn-ea"/>
                <a:ea typeface="+mn-ea"/>
              </a:rPr>
              <a:pPr algn="l"/>
              <a:t>12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7340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107504" y="1482394"/>
            <a:ext cx="8855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①手順を決めて、使用前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点検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②安全キャブ・フレーム付き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トラクターを使用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③反射板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や低速車マークを、作業機を装着していても見える位置に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貼付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-9525" y="0"/>
            <a:ext cx="9153525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２</a:t>
            </a:r>
            <a:r>
              <a:rPr lang="ja-JP" altLang="en-US" sz="3200" dirty="0" smtClean="0">
                <a:solidFill>
                  <a:prstClr val="white"/>
                </a:solidFill>
                <a:latin typeface="ＭＳ Ｐゴシック"/>
              </a:rPr>
              <a:t>．車両の評価（機械）</a:t>
            </a:r>
            <a:endParaRPr lang="ja-JP" altLang="en-US" sz="3200" dirty="0">
              <a:solidFill>
                <a:prstClr val="white"/>
              </a:solidFill>
              <a:latin typeface="ＭＳ Ｐゴシック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97" y="3212976"/>
            <a:ext cx="8269647" cy="293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60690" y="811451"/>
            <a:ext cx="75488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下の絵を見ながら、チェックするポイントを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整理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しましょう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4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0" y="0"/>
            <a:ext cx="9153525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２．車両の評価</a:t>
            </a:r>
            <a:r>
              <a:rPr lang="ja-JP" altLang="en-US" sz="3200" dirty="0" smtClean="0">
                <a:solidFill>
                  <a:prstClr val="white"/>
                </a:solidFill>
                <a:latin typeface="ＭＳ Ｐゴシック"/>
              </a:rPr>
              <a:t>（機械</a:t>
            </a:r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6204" y="5161249"/>
            <a:ext cx="820891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+mj-ea"/>
                <a:ea typeface="+mj-ea"/>
              </a:rPr>
              <a:t>リスクカルテ解説書</a:t>
            </a:r>
            <a:r>
              <a:rPr lang="ja-JP" altLang="en-US" sz="1600" dirty="0" smtClean="0">
                <a:latin typeface="+mj-ea"/>
                <a:ea typeface="+mj-ea"/>
              </a:rPr>
              <a:t>：「運転技能講習」</a:t>
            </a:r>
            <a:r>
              <a:rPr lang="en-US" altLang="ja-JP" sz="1600" dirty="0" smtClean="0">
                <a:latin typeface="+mj-ea"/>
                <a:ea typeface="+mj-ea"/>
              </a:rPr>
              <a:t>p28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>
                <a:latin typeface="+mj-ea"/>
                <a:ea typeface="+mj-ea"/>
              </a:rPr>
              <a:t>「機械点検</a:t>
            </a:r>
            <a:r>
              <a:rPr lang="ja-JP" altLang="en-US" sz="1600" dirty="0" smtClean="0">
                <a:latin typeface="+mj-ea"/>
                <a:ea typeface="+mj-ea"/>
              </a:rPr>
              <a:t>整備（予防整備）の</a:t>
            </a:r>
            <a:r>
              <a:rPr lang="ja-JP" altLang="en-US" sz="1600" dirty="0">
                <a:latin typeface="+mj-ea"/>
                <a:ea typeface="+mj-ea"/>
              </a:rPr>
              <a:t>励行」</a:t>
            </a:r>
            <a:r>
              <a:rPr lang="en-US" altLang="ja-JP" sz="1600" dirty="0" smtClean="0">
                <a:latin typeface="+mj-ea"/>
                <a:ea typeface="+mj-ea"/>
              </a:rPr>
              <a:t>p54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>
                <a:latin typeface="+mj-ea"/>
                <a:ea typeface="+mj-ea"/>
              </a:rPr>
              <a:t>「機械購入時の選択ポイント」</a:t>
            </a:r>
            <a:r>
              <a:rPr lang="en-US" altLang="ja-JP" sz="1600" dirty="0" smtClean="0">
                <a:latin typeface="+mj-ea"/>
                <a:ea typeface="+mj-ea"/>
              </a:rPr>
              <a:t>p62</a:t>
            </a:r>
            <a:r>
              <a:rPr lang="ja-JP" altLang="en-US" sz="1600" dirty="0" smtClean="0">
                <a:latin typeface="+mj-ea"/>
                <a:ea typeface="+mj-ea"/>
              </a:rPr>
              <a:t>　参照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622557"/>
              </p:ext>
            </p:extLst>
          </p:nvPr>
        </p:nvGraphicFramePr>
        <p:xfrm>
          <a:off x="467543" y="1700808"/>
          <a:ext cx="8208912" cy="3191558"/>
        </p:xfrm>
        <a:graphic>
          <a:graphicData uri="http://schemas.openxmlformats.org/drawingml/2006/table">
            <a:tbl>
              <a:tblPr/>
              <a:tblGrid>
                <a:gridCol w="1147789"/>
                <a:gridCol w="4611089"/>
                <a:gridCol w="816678"/>
                <a:gridCol w="816678"/>
                <a:gridCol w="816678"/>
              </a:tblGrid>
              <a:tr h="3109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事項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チェック内容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チェック欄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対策</a:t>
                      </a:r>
                      <a:endParaRPr lang="en-US" altLang="ja-JP" sz="2000" b="0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優先</a:t>
                      </a:r>
                      <a:endParaRPr lang="ja-JP" alt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31096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そうだ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ちがう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61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spc="-250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安全キャブ</a:t>
                      </a:r>
                      <a:r>
                        <a:rPr lang="ja-JP" altLang="en-US" sz="2000" b="0" i="0" u="none" strike="noStrike" spc="-25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・</a:t>
                      </a:r>
                      <a:endParaRPr lang="en-US" altLang="ja-JP" sz="2000" b="0" i="0" u="none" strike="noStrike" spc="-250" baseline="0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フレーム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安全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キャブやフレーム付き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のトラクターを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使用している。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40778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反射板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トラクターの作業機に邪魔されない位置や、作業機に反射板が付いている。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61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トラクターの設定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作業終了後は、</a:t>
                      </a:r>
                      <a:r>
                        <a:rPr lang="ja-JP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ほ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場を出る前にブレーキを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連結している。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7560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3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18128" y="169476"/>
            <a:ext cx="8607507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安全キャブやフレーム付きのトラクターを使用して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い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8128" y="1124744"/>
            <a:ext cx="43004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安全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キャブ・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フレーム無し、</a:t>
            </a:r>
            <a:endParaRPr lang="en-US" altLang="ja-JP" sz="2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片手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運転（重傷）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安全キャブ・フレームが付いていないトラクターで、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3.3</a:t>
            </a:r>
            <a:r>
              <a:rPr lang="ja-JP" altLang="en-US" sz="2400" dirty="0" err="1" smtClean="0">
                <a:solidFill>
                  <a:prstClr val="black"/>
                </a:solidFill>
                <a:latin typeface="+mj-ea"/>
                <a:ea typeface="+mj-ea"/>
              </a:rPr>
              <a:t>ｍ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幅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の農道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を片手運転で走行中、操作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を誤り、左側の用水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路（幅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145cm</a:t>
            </a:r>
            <a:r>
              <a:rPr lang="ja-JP" altLang="en-US" sz="2400" dirty="0" err="1">
                <a:solidFill>
                  <a:prstClr val="black"/>
                </a:solidFill>
                <a:latin typeface="+mj-ea"/>
                <a:ea typeface="+mj-ea"/>
              </a:rPr>
              <a:t>、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深さ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158cm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）に転落。骨盤骨折、右大腿部にヒビ、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右手中指挫傷。（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25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4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10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時半頃、男性・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57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8128" y="5229200"/>
            <a:ext cx="8600937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乗用トラクターは重心が高く、転倒しやすい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機械です。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大型化が進んでいるため、狭い農道や急な坂道での転倒の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危険性は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増して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います。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9512" y="188640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939822" y="4456702"/>
            <a:ext cx="352450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Ⅰ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p53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84" y="1222119"/>
            <a:ext cx="4220185" cy="317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08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91813" y="1157252"/>
            <a:ext cx="8619902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pPr marL="273050" indent="-273050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①安全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キャブ・フレームの効果を高めるため、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シートベルトやヘルメットを着用します。</a:t>
            </a:r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273050" indent="-273050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②可倒式２柱フレームの場合、施設以外では適正な位置に立てて使用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します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13" y="3467784"/>
            <a:ext cx="3498369" cy="269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13" y="3499286"/>
            <a:ext cx="2494059" cy="26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98" y="4356356"/>
            <a:ext cx="1203417" cy="97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十字形 1"/>
          <p:cNvSpPr/>
          <p:nvPr/>
        </p:nvSpPr>
        <p:spPr>
          <a:xfrm>
            <a:off x="3779912" y="4556667"/>
            <a:ext cx="576064" cy="576064"/>
          </a:xfrm>
          <a:prstGeom prst="plus">
            <a:avLst>
              <a:gd name="adj" fmla="val 35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" name="等号 2"/>
          <p:cNvSpPr/>
          <p:nvPr/>
        </p:nvSpPr>
        <p:spPr>
          <a:xfrm>
            <a:off x="5724128" y="4658542"/>
            <a:ext cx="504056" cy="37231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8128" y="169476"/>
            <a:ext cx="8607507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安全キャブやフレーム付きのトラクターを使用して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い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8128" y="169476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468000" y="637560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16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45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95113" y="188640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トラクターの作業機に邪魔されない位置や、作業機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に</a:t>
            </a:r>
            <a:endParaRPr lang="en-US" altLang="ja-JP" sz="2800" dirty="0" smtClean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　反射板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が付いている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9512" y="1368348"/>
            <a:ext cx="42251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公道、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日没後、交通量（死亡）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肥料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散布機で施肥作業終了後、国道を走行中、後方から乗用車に追突され、はじき飛ばされ側溝に転倒し、下敷きとなり死亡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。</a:t>
            </a:r>
            <a:endParaRPr lang="en-US" altLang="ja-JP" sz="2400" dirty="0" smtClean="0">
              <a:solidFill>
                <a:prstClr val="black"/>
              </a:solidFill>
              <a:latin typeface="+mj-ea"/>
              <a:ea typeface="+mj-ea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（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26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4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18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時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50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分頃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、日没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30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分後、男性・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70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  <a:endParaRPr lang="ja-JP" altLang="en-US" sz="2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5113" y="5157192"/>
            <a:ext cx="861990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日没後や日の出前は、道路走行時の視認性が悪くなり、低速で走っているトラクターに自動車の運転手が気付く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のが遅れ、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事故につながる可能性が高く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なります。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512" y="188640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900610" y="4536612"/>
            <a:ext cx="352450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>
                <a:latin typeface="+mj-ea"/>
                <a:ea typeface="+mj-ea"/>
              </a:rPr>
              <a:t>Ⅳ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p93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315" y="1268760"/>
            <a:ext cx="4269098" cy="324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39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95113" y="1196752"/>
            <a:ext cx="8654343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</a:t>
            </a:r>
            <a:r>
              <a:rPr lang="ja-JP" altLang="en-US" sz="2400" dirty="0" err="1">
                <a:solidFill>
                  <a:prstClr val="black"/>
                </a:solidFill>
                <a:latin typeface="ＭＳ Ｐゴシック"/>
              </a:rPr>
              <a:t>ほ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場間移動は、極力視認性の良い日中に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行うようにします。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②やむを得ず日没後や日の出前に走行する場合に備え、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作業機をつけて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も見える位置に低速車マークを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貼付します。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③反射板を作業機や車幅がわかる位置に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貼付します。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2751" y="3212976"/>
            <a:ext cx="5296188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改善事例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ＭＳ Ｐゴシック"/>
              </a:rPr>
              <a:t>【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方法</a:t>
            </a:r>
            <a:r>
              <a:rPr lang="en-US" altLang="ja-JP" sz="2400" dirty="0">
                <a:solidFill>
                  <a:prstClr val="black"/>
                </a:solidFill>
                <a:latin typeface="ＭＳ Ｐゴシック"/>
              </a:rPr>
              <a:t>】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夜間の衝突回避のため、乗用トラクター、作業機に低速車マーク、反射シール（黄色）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を貼付した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。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20" y="4862440"/>
            <a:ext cx="2645725" cy="188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46" y="4876875"/>
            <a:ext cx="2471873" cy="185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ALRIT\Alrit共有\02_農作業安全対策\２８農林水産省予算 安全総合対策\リスクカルテ\指導者研修用資料関係\02 安全講習テキスト 耕種分冊 Ⅱ\イラスト\トラクター低速車マーク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800" y="3212976"/>
            <a:ext cx="3004647" cy="24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95113" y="188640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トラクターの作業機に邪魔されない位置や、作業機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に</a:t>
            </a:r>
            <a:endParaRPr lang="en-US" altLang="ja-JP" sz="2800" dirty="0" smtClean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　反射板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が付いている。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95113" y="169476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5526619" y="5793856"/>
            <a:ext cx="2711793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ja-JP" sz="1600" dirty="0" smtClean="0">
                <a:latin typeface="+mj-ea"/>
                <a:ea typeface="+mj-ea"/>
              </a:rPr>
              <a:t>（</a:t>
            </a:r>
            <a:r>
              <a:rPr lang="ja-JP" altLang="en-US" sz="1600" dirty="0" smtClean="0">
                <a:latin typeface="+mj-ea"/>
                <a:ea typeface="+mj-ea"/>
              </a:rPr>
              <a:t>国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ja-JP" altLang="en-US" sz="1600" dirty="0" smtClean="0">
                <a:latin typeface="+mj-ea"/>
                <a:ea typeface="+mj-ea"/>
              </a:rPr>
              <a:t>農研機構</a:t>
            </a:r>
            <a:r>
              <a:rPr lang="ja-JP" altLang="ja-JP" sz="1600" dirty="0" smtClean="0">
                <a:latin typeface="+mj-ea"/>
                <a:ea typeface="+mj-ea"/>
              </a:rPr>
              <a:t>「</a:t>
            </a:r>
            <a:r>
              <a:rPr lang="ja-JP" altLang="en-US" sz="1600" dirty="0" smtClean="0">
                <a:latin typeface="+mj-ea"/>
                <a:ea typeface="+mj-ea"/>
              </a:rPr>
              <a:t>改善事例集</a:t>
            </a:r>
            <a:r>
              <a:rPr lang="ja-JP" altLang="ja-JP" sz="1600" dirty="0" smtClean="0">
                <a:latin typeface="+mj-ea"/>
                <a:ea typeface="+mj-ea"/>
              </a:rPr>
              <a:t>」</a:t>
            </a:r>
            <a:endParaRPr lang="en-US" altLang="ja-JP" sz="1600" dirty="0" smtClean="0">
              <a:latin typeface="+mj-ea"/>
              <a:ea typeface="+mj-ea"/>
            </a:endParaRPr>
          </a:p>
          <a:p>
            <a:pPr algn="ctr"/>
            <a:r>
              <a:rPr lang="ja-JP" altLang="en-US" sz="1600" dirty="0" smtClean="0">
                <a:latin typeface="+mj-ea"/>
                <a:ea typeface="+mj-ea"/>
              </a:rPr>
              <a:t>左図は</a:t>
            </a:r>
            <a:r>
              <a:rPr lang="ja-JP" altLang="ja-JP" sz="1600" dirty="0" smtClean="0">
                <a:latin typeface="+mj-ea"/>
                <a:ea typeface="+mj-ea"/>
              </a:rPr>
              <a:t>（№</a:t>
            </a:r>
            <a:r>
              <a:rPr lang="en-US" altLang="ja-JP" sz="1600" dirty="0" smtClean="0">
                <a:latin typeface="+mj-ea"/>
                <a:ea typeface="+mj-ea"/>
              </a:rPr>
              <a:t>Ⅳ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p31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en-US" altLang="ja-JP" sz="1600" dirty="0" smtClean="0">
              <a:latin typeface="+mj-ea"/>
              <a:ea typeface="+mj-ea"/>
            </a:endParaRPr>
          </a:p>
          <a:p>
            <a:pPr algn="ctr"/>
            <a:r>
              <a:rPr lang="ja-JP" altLang="en-US" sz="1600" dirty="0">
                <a:latin typeface="+mj-ea"/>
                <a:ea typeface="+mj-ea"/>
              </a:rPr>
              <a:t>右</a:t>
            </a:r>
            <a:r>
              <a:rPr lang="ja-JP" altLang="en-US" sz="1600" dirty="0" smtClean="0">
                <a:latin typeface="+mj-ea"/>
                <a:ea typeface="+mj-ea"/>
              </a:rPr>
              <a:t>図は</a:t>
            </a:r>
            <a:r>
              <a:rPr lang="ja-JP" altLang="ja-JP" sz="1600" dirty="0">
                <a:latin typeface="+mj-ea"/>
                <a:ea typeface="+mj-ea"/>
              </a:rPr>
              <a:t>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Ⅰ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p22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-81880" y="637560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 algn="l"/>
              <a:t>18</a:t>
            </a:fld>
            <a:endParaRPr lang="ja-JP" altLang="en-US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3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243160" y="1574276"/>
            <a:ext cx="3019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①身体能力の確認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②研修などへの積極的な参加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0" y="0"/>
            <a:ext cx="9153525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prstClr val="white"/>
                </a:solidFill>
                <a:latin typeface="ＭＳ Ｐゴシック"/>
              </a:rPr>
              <a:t>３．運転者の評価（作業者）</a:t>
            </a:r>
            <a:endParaRPr lang="ja-JP" altLang="en-US" sz="3200" dirty="0">
              <a:solidFill>
                <a:prstClr val="white"/>
              </a:solidFill>
              <a:latin typeface="ＭＳ Ｐゴシック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022" y="1543595"/>
            <a:ext cx="568412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3840175"/>
            <a:ext cx="5684125" cy="248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60690" y="908720"/>
            <a:ext cx="75488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下の絵を見ながら、チェックするポイントを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整理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しましょう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3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7560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49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0" y="0"/>
            <a:ext cx="9153525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３．運転者の評価（人）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544" y="4725143"/>
            <a:ext cx="828092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+mj-ea"/>
                <a:ea typeface="+mj-ea"/>
              </a:rPr>
              <a:t>リスクカルテ解説書</a:t>
            </a:r>
            <a:r>
              <a:rPr lang="ja-JP" altLang="en-US" sz="1600" dirty="0" smtClean="0">
                <a:latin typeface="+mj-ea"/>
                <a:ea typeface="+mj-ea"/>
              </a:rPr>
              <a:t>：「農業</a:t>
            </a:r>
            <a:r>
              <a:rPr lang="ja-JP" altLang="en-US" sz="1600" dirty="0">
                <a:latin typeface="+mj-ea"/>
                <a:ea typeface="+mj-ea"/>
              </a:rPr>
              <a:t>生産工程管理（</a:t>
            </a:r>
            <a:r>
              <a:rPr lang="en-US" altLang="ja-JP" sz="1600" dirty="0">
                <a:latin typeface="+mj-ea"/>
                <a:ea typeface="+mj-ea"/>
              </a:rPr>
              <a:t>GAP</a:t>
            </a:r>
            <a:r>
              <a:rPr lang="ja-JP" altLang="en-US" sz="1600" dirty="0">
                <a:latin typeface="+mj-ea"/>
                <a:ea typeface="+mj-ea"/>
              </a:rPr>
              <a:t>）と農作業</a:t>
            </a:r>
            <a:r>
              <a:rPr lang="ja-JP" altLang="en-US" sz="1600" dirty="0" smtClean="0">
                <a:latin typeface="+mj-ea"/>
                <a:ea typeface="+mj-ea"/>
              </a:rPr>
              <a:t>安全」</a:t>
            </a:r>
            <a:r>
              <a:rPr lang="en-US" altLang="ja-JP" sz="1600" dirty="0" smtClean="0">
                <a:latin typeface="+mj-ea"/>
                <a:ea typeface="+mj-ea"/>
              </a:rPr>
              <a:t>p18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 smtClean="0">
                <a:latin typeface="+mj-ea"/>
                <a:ea typeface="+mj-ea"/>
              </a:rPr>
              <a:t>「</a:t>
            </a:r>
            <a:r>
              <a:rPr lang="ja-JP" altLang="en-US" sz="1600" dirty="0" err="1" smtClean="0">
                <a:latin typeface="+mj-ea"/>
                <a:ea typeface="+mj-ea"/>
              </a:rPr>
              <a:t>ほ</a:t>
            </a:r>
            <a:r>
              <a:rPr lang="ja-JP" altLang="en-US" sz="1600" dirty="0" smtClean="0">
                <a:latin typeface="+mj-ea"/>
                <a:ea typeface="+mj-ea"/>
              </a:rPr>
              <a:t>場、農道の点検・改善」</a:t>
            </a:r>
            <a:r>
              <a:rPr lang="en-US" altLang="ja-JP" sz="1600" dirty="0" smtClean="0">
                <a:latin typeface="+mj-ea"/>
                <a:ea typeface="+mj-ea"/>
              </a:rPr>
              <a:t>p20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>
                <a:latin typeface="+mj-ea"/>
                <a:ea typeface="+mj-ea"/>
              </a:rPr>
              <a:t>「危険マップ作成」</a:t>
            </a:r>
            <a:r>
              <a:rPr lang="en-US" altLang="ja-JP" sz="1600" dirty="0" smtClean="0">
                <a:latin typeface="+mj-ea"/>
                <a:ea typeface="+mj-ea"/>
              </a:rPr>
              <a:t>p22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>
                <a:latin typeface="+mj-ea"/>
                <a:ea typeface="+mj-ea"/>
              </a:rPr>
              <a:t>「注意警告板の</a:t>
            </a:r>
            <a:r>
              <a:rPr lang="ja-JP" altLang="en-US" sz="1600" dirty="0" smtClean="0">
                <a:latin typeface="+mj-ea"/>
                <a:ea typeface="+mj-ea"/>
              </a:rPr>
              <a:t>設置」</a:t>
            </a:r>
            <a:r>
              <a:rPr lang="en-US" altLang="ja-JP" sz="1600" dirty="0" smtClean="0">
                <a:latin typeface="+mj-ea"/>
                <a:ea typeface="+mj-ea"/>
              </a:rPr>
              <a:t>p24</a:t>
            </a:r>
            <a:r>
              <a:rPr lang="ja-JP" altLang="en-US" sz="1600" dirty="0" smtClean="0">
                <a:latin typeface="+mj-ea"/>
                <a:ea typeface="+mj-ea"/>
              </a:rPr>
              <a:t>　参照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955986"/>
              </p:ext>
            </p:extLst>
          </p:nvPr>
        </p:nvGraphicFramePr>
        <p:xfrm>
          <a:off x="461961" y="1484784"/>
          <a:ext cx="8229601" cy="2871169"/>
        </p:xfrm>
        <a:graphic>
          <a:graphicData uri="http://schemas.openxmlformats.org/drawingml/2006/table">
            <a:tbl>
              <a:tblPr/>
              <a:tblGrid>
                <a:gridCol w="1168478"/>
                <a:gridCol w="4611089"/>
                <a:gridCol w="816678"/>
                <a:gridCol w="816678"/>
                <a:gridCol w="816678"/>
              </a:tblGrid>
              <a:tr h="3109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事項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チェック内容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チェック欄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対策</a:t>
                      </a:r>
                      <a:endParaRPr lang="en-US" altLang="ja-JP" sz="2000" b="0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優先</a:t>
                      </a:r>
                      <a:endParaRPr lang="ja-JP" alt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31096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そうだ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ちがう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40778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車両知識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作業終了後、</a:t>
                      </a:r>
                      <a:r>
                        <a:rPr lang="ja-JP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ほ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場を出る前にブレーキ連結を確認している。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40778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習熟度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カーブでの減速、一旦停止をしている。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61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危険個所の認識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事前の下見や、最新のハザードマップで、移動道路や</a:t>
                      </a:r>
                      <a:r>
                        <a:rPr lang="ja-JP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ほ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場の危険性を確認している。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7560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73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56375" y="130471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作業終了後、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ほ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場を出る前にブレーキ連結を確認し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1458" y="5333152"/>
            <a:ext cx="8533485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道路などを走行中に片ブレーキを踏み、重大な事故となるケースが後を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絶ちません。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特に、ほ場内作業で片ブレーキを使い、ほ場退出時に連結ロックを忘れることも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多いようです。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6374" y="1178168"/>
            <a:ext cx="42418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 smtClean="0">
                <a:solidFill>
                  <a:srgbClr val="FF0000"/>
                </a:solidFill>
                <a:latin typeface="ＭＳ Ｐゴシック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ＭＳ Ｐゴシック"/>
              </a:rPr>
              <a:t>ブレーキ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の連結ロック</a:t>
            </a:r>
            <a:r>
              <a:rPr lang="ja-JP" altLang="en-US" sz="2400" b="1" dirty="0" smtClean="0">
                <a:solidFill>
                  <a:srgbClr val="FF0000"/>
                </a:solidFill>
                <a:latin typeface="ＭＳ Ｐゴシック"/>
              </a:rPr>
              <a:t>、</a:t>
            </a:r>
            <a:endParaRPr lang="en-US" altLang="ja-JP" sz="2400" b="1" dirty="0" smtClean="0">
              <a:solidFill>
                <a:srgbClr val="FF0000"/>
              </a:solidFill>
              <a:latin typeface="ＭＳ Ｐゴシック"/>
            </a:endParaRP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ＭＳ Ｐゴシック"/>
              </a:rPr>
              <a:t>安全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フレーム（死亡）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安全フレーム無しの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トラクターで、公道で後続車両に気づき停止しようとしたが、ブレーキの連結ロックをし忘れていたため片ブレーキとなり、左側の排水路に転落し、トラクターの下敷きとなり死亡。（平成</a:t>
            </a:r>
            <a:r>
              <a:rPr lang="en-US" altLang="ja-JP" sz="2400" dirty="0">
                <a:solidFill>
                  <a:prstClr val="black"/>
                </a:solidFill>
                <a:latin typeface="ＭＳ Ｐゴシック"/>
              </a:rPr>
              <a:t>26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年</a:t>
            </a:r>
            <a:r>
              <a:rPr lang="en-US" altLang="ja-JP" sz="2400" dirty="0" smtClean="0">
                <a:solidFill>
                  <a:prstClr val="black"/>
                </a:solidFill>
                <a:latin typeface="ＭＳ Ｐゴシック"/>
              </a:rPr>
              <a:t>4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ＭＳ Ｐゴシック"/>
              </a:rPr>
              <a:t>11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時頃、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男性・</a:t>
            </a:r>
            <a:r>
              <a:rPr lang="en-US" altLang="ja-JP" sz="2400" dirty="0" smtClean="0">
                <a:solidFill>
                  <a:prstClr val="black"/>
                </a:solidFill>
                <a:latin typeface="ＭＳ Ｐゴシック"/>
              </a:rPr>
              <a:t>87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歳）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4532795" y="1281301"/>
            <a:ext cx="4343481" cy="3155811"/>
            <a:chOff x="539552" y="2559629"/>
            <a:chExt cx="4464496" cy="3173627"/>
          </a:xfrm>
        </p:grpSpPr>
        <p:sp>
          <p:nvSpPr>
            <p:cNvPr id="13" name="正方形/長方形 12"/>
            <p:cNvSpPr/>
            <p:nvPr/>
          </p:nvSpPr>
          <p:spPr>
            <a:xfrm>
              <a:off x="539552" y="2559629"/>
              <a:ext cx="4464496" cy="3173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14" name="Picture 2" descr="\\ALRIT\Alrit共有\02_農作業安全対策\２８農林水産省予算 安全総合対策\リスクカルテ\指導者研修用資料関係\02 安全講習テキスト 耕種分冊 Ⅱ\イラスト\トラクタ事故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832041"/>
              <a:ext cx="1569302" cy="2601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グループ化 15"/>
            <p:cNvGrpSpPr/>
            <p:nvPr/>
          </p:nvGrpSpPr>
          <p:grpSpPr>
            <a:xfrm>
              <a:off x="539552" y="3501008"/>
              <a:ext cx="4464496" cy="2160240"/>
              <a:chOff x="539552" y="3501008"/>
              <a:chExt cx="4464496" cy="2160240"/>
            </a:xfrm>
          </p:grpSpPr>
          <p:cxnSp>
            <p:nvCxnSpPr>
              <p:cNvPr id="18" name="直線コネクタ 17"/>
              <p:cNvCxnSpPr/>
              <p:nvPr/>
            </p:nvCxnSpPr>
            <p:spPr>
              <a:xfrm>
                <a:off x="539552" y="5382246"/>
                <a:ext cx="216024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flipV="1">
                <a:off x="755576" y="4365104"/>
                <a:ext cx="288032" cy="1005456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 flipH="1" flipV="1">
                <a:off x="1043608" y="4365104"/>
                <a:ext cx="1152128" cy="108012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2195736" y="5445224"/>
                <a:ext cx="0" cy="216024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>
                <a:off x="2535131" y="5445224"/>
                <a:ext cx="0" cy="216024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2195736" y="5661248"/>
                <a:ext cx="339395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H="1">
                <a:off x="2535132" y="3501008"/>
                <a:ext cx="1820844" cy="1944216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>
                <a:off x="4355976" y="3501008"/>
                <a:ext cx="648072" cy="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右カーブ矢印 16"/>
            <p:cNvSpPr/>
            <p:nvPr/>
          </p:nvSpPr>
          <p:spPr>
            <a:xfrm rot="6947103">
              <a:off x="3995136" y="2310239"/>
              <a:ext cx="349738" cy="1440160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272578" y="116688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4805266" y="4551511"/>
            <a:ext cx="352450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>
                <a:latin typeface="+mj-ea"/>
                <a:ea typeface="+mj-ea"/>
              </a:rPr>
              <a:t>Ⅳ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p95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24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47685" y="1340768"/>
            <a:ext cx="865434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取扱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説明書や販売店の説明などで、自動車とは異なるトラクターの特性を知り、安全で効率的な運転・操作を身に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つけます。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7" name="Picture 3" descr="\\ALRIT\Alrit共有\02_農作業安全対策\２８農林水産省予算 安全総合対策\リスクカルテ\指導者研修用資料関係\02 安全講習テキスト 耕種分冊 Ⅱ\イラスト\ブレーキ連結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5" y="2780928"/>
            <a:ext cx="36448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662" y="4398495"/>
            <a:ext cx="2919925" cy="216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081662" y="2780928"/>
            <a:ext cx="4820366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追加のポイント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①新型のトラクターには片ブレーキ防止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装置</a:t>
            </a:r>
            <a:r>
              <a:rPr lang="ja-JP" altLang="en-US" sz="2400" baseline="30000" dirty="0" smtClean="0">
                <a:solidFill>
                  <a:prstClr val="black"/>
                </a:solidFill>
                <a:latin typeface="ＭＳ Ｐゴシック"/>
              </a:rPr>
              <a:t>注）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が装備されています。</a:t>
            </a:r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266700" indent="-266700"/>
            <a:r>
              <a:rPr lang="ja-JP" altLang="en-US" sz="2400" spc="-150" dirty="0" smtClean="0">
                <a:solidFill>
                  <a:prstClr val="black"/>
                </a:solidFill>
                <a:latin typeface="ＭＳ Ｐゴシック"/>
              </a:rPr>
              <a:t>②</a:t>
            </a:r>
            <a:r>
              <a:rPr lang="ja-JP" altLang="en-US" sz="2400" spc="-150" dirty="0">
                <a:solidFill>
                  <a:prstClr val="black"/>
                </a:solidFill>
                <a:latin typeface="ＭＳ Ｐゴシック"/>
              </a:rPr>
              <a:t>ブレーキの遊びの調整</a:t>
            </a:r>
            <a:r>
              <a:rPr lang="ja-JP" altLang="en-US" sz="2400" spc="-150" dirty="0" smtClean="0">
                <a:solidFill>
                  <a:prstClr val="black"/>
                </a:solidFill>
                <a:latin typeface="ＭＳ Ｐゴシック"/>
              </a:rPr>
              <a:t>を行います。</a:t>
            </a:r>
            <a:endParaRPr lang="en-US" altLang="ja-JP" sz="2400" spc="-15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86780" y="4398495"/>
            <a:ext cx="19004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注）普段は</a:t>
            </a:r>
            <a:r>
              <a:rPr lang="ja-JP" altLang="en-US" sz="2000" dirty="0">
                <a:solidFill>
                  <a:prstClr val="black"/>
                </a:solidFill>
              </a:rPr>
              <a:t>連結され、必要な時にだけ連結を解除して片ブレーキとなる</a:t>
            </a:r>
            <a:r>
              <a:rPr lang="ja-JP" altLang="en-US" sz="2000" dirty="0" smtClean="0">
                <a:solidFill>
                  <a:prstClr val="black"/>
                </a:solidFill>
              </a:rPr>
              <a:t>装置。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6375" y="130471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作業終了後、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ほ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場を出る前にブレーキ連結を確認し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6375" y="130471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7560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14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05732" y="116632"/>
            <a:ext cx="8619902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カーブでの減速、一旦停止をして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いる。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9512" y="5373216"/>
            <a:ext cx="8597385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一般道は、鋭角カーブを極力なくし、また危険と思われる場所に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は注意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警告や一時停止の標識が設置されて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いますが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、農道や私道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では、その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ような配慮はされて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いません。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4901" y="1294014"/>
            <a:ext cx="40247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鋭角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カーブ、危険性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認知</a:t>
            </a:r>
            <a:endParaRPr lang="en-US" altLang="ja-JP" sz="2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（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死亡）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水田の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荒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耕しの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帰り、走行中農道から約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1.2</a:t>
            </a:r>
            <a:r>
              <a:rPr lang="ja-JP" altLang="en-US" sz="2400" dirty="0" err="1" smtClean="0">
                <a:solidFill>
                  <a:prstClr val="black"/>
                </a:solidFill>
                <a:latin typeface="+mj-ea"/>
                <a:ea typeface="+mj-ea"/>
              </a:rPr>
              <a:t>ｍ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下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のほ場へ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転落。発見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は約２時間後、心肺停止状態、その後死亡確認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。</a:t>
            </a:r>
            <a:endParaRPr lang="en-US" altLang="ja-JP" sz="2400" dirty="0" smtClean="0">
              <a:solidFill>
                <a:prstClr val="black"/>
              </a:solidFill>
              <a:latin typeface="+mj-ea"/>
              <a:ea typeface="+mj-ea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（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25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3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12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時頃、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74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）</a:t>
            </a:r>
            <a:endParaRPr lang="en-US" altLang="ja-JP" sz="2400" dirty="0" smtClean="0">
              <a:solidFill>
                <a:prstClr val="black"/>
              </a:solidFill>
              <a:latin typeface="+mj-ea"/>
              <a:ea typeface="+mj-ea"/>
            </a:endParaRPr>
          </a:p>
          <a:p>
            <a:endParaRPr lang="ja-JP" altLang="en-US" sz="2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9369" y="638632"/>
            <a:ext cx="8619902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移動道路や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ほ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場の危険性を確認して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512" y="116632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9512" y="692752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611560" y="4723014"/>
            <a:ext cx="341538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Ⅲ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p91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315" y="1294014"/>
            <a:ext cx="45672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51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88512" y="1196752"/>
            <a:ext cx="8654343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①走りなれた道でも、草が繁茂して路肩が見えにくく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なったり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します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。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カーブなどで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は、減速もしくは一時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停止することを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心がけます。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②トラクター等が通る道路については、事前に確認して危険個所を把握し、ハザードマップ等を作成して情報を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共有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します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1" y="3232440"/>
            <a:ext cx="3245924" cy="33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3697895" y="3249656"/>
            <a:ext cx="5134951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作業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手順の確認、情報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共有を行った。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36" y="4149080"/>
            <a:ext cx="2677332" cy="200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72" y="4575085"/>
            <a:ext cx="2403737" cy="158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205732" y="116632"/>
            <a:ext cx="8619902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カーブでの減速、一旦停止をして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いる。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7350" y="116632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9901" y="638632"/>
            <a:ext cx="8619902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移動道路や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ほ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場の危険性を確認して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7350" y="638632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697894" y="6157078"/>
            <a:ext cx="454651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</a:t>
            </a:r>
            <a:r>
              <a:rPr lang="ja-JP" altLang="ja-JP" sz="1600" dirty="0" smtClean="0">
                <a:latin typeface="+mj-ea"/>
                <a:ea typeface="+mj-ea"/>
              </a:rPr>
              <a:t>「</a:t>
            </a:r>
            <a:r>
              <a:rPr lang="ja-JP" altLang="en-US" sz="1600" dirty="0" smtClean="0">
                <a:latin typeface="+mj-ea"/>
                <a:ea typeface="+mj-ea"/>
              </a:rPr>
              <a:t>農作業安全の１．２．３</a:t>
            </a:r>
            <a:r>
              <a:rPr lang="ja-JP" altLang="ja-JP" sz="1600" dirty="0" smtClean="0">
                <a:latin typeface="+mj-ea"/>
                <a:ea typeface="+mj-ea"/>
              </a:rPr>
              <a:t>」</a:t>
            </a:r>
            <a:r>
              <a:rPr lang="en-US" altLang="ja-JP" sz="1600" dirty="0" smtClean="0">
                <a:latin typeface="+mj-ea"/>
                <a:ea typeface="+mj-ea"/>
              </a:rPr>
              <a:t>p203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7560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80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755576" y="743603"/>
            <a:ext cx="75488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下の絵を見ながら、チェックするポイントを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整理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しましょう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2578" y="1433673"/>
            <a:ext cx="528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①道路の状態・交通量の事前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調査</a:t>
            </a:r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②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反射板、低速車マークの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利用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③坂道、道路幅・路肩など、トラクターが走行する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道路の確認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0" y="0"/>
            <a:ext cx="9153525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prstClr val="white"/>
                </a:solidFill>
                <a:latin typeface="ＭＳ Ｐゴシック"/>
              </a:rPr>
              <a:t>１．道路の評価（作業環境）</a:t>
            </a:r>
            <a:endParaRPr lang="ja-JP" altLang="en-US" sz="3200" dirty="0">
              <a:solidFill>
                <a:prstClr val="white"/>
              </a:solidFill>
              <a:latin typeface="ＭＳ Ｐゴシック"/>
            </a:endParaRPr>
          </a:p>
        </p:txBody>
      </p:sp>
      <p:pic>
        <p:nvPicPr>
          <p:cNvPr id="1027" name="Picture 3" descr="\\ALRIT\Alrit共有\02_農作業安全対策\２８農林水産省予算 安全総合対策\リスクカルテ\指導者研修用資料関係\02 安全講習テキスト 耕種分冊 Ⅱ\イラスト\トラクター交通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399" y="1433673"/>
            <a:ext cx="2826232" cy="20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ALRIT\Alrit共有\02_農作業安全対策\２８農林水産省予算 安全総合対策\リスクカルテ\指導者研修用資料関係\02 安全講習テキスト 耕種分冊 Ⅱ\イラスト\トラクター道路危険個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00" y="3682759"/>
            <a:ext cx="2826231" cy="23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ALRIT\Alrit共有\02_農作業安全対策\２８農林水産省予算 安全総合対策\リスクカルテ\指導者研修用資料関係\02 安全講習テキスト 耕種分冊 Ⅱ\イラスト\トラクター道路走行２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69623"/>
            <a:ext cx="5158672" cy="184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05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-9525" y="0"/>
            <a:ext cx="9153525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１．道路の評価</a:t>
            </a:r>
            <a:r>
              <a:rPr lang="ja-JP" altLang="en-US" sz="3200" dirty="0" smtClean="0">
                <a:solidFill>
                  <a:prstClr val="white"/>
                </a:solidFill>
                <a:latin typeface="ＭＳ Ｐゴシック"/>
              </a:rPr>
              <a:t>（作業環境</a:t>
            </a:r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）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544" y="5517232"/>
            <a:ext cx="820891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+mj-ea"/>
                <a:ea typeface="+mj-ea"/>
              </a:rPr>
              <a:t>リスクカルテ解説書</a:t>
            </a:r>
            <a:r>
              <a:rPr lang="ja-JP" altLang="en-US" sz="1600" dirty="0" smtClean="0">
                <a:latin typeface="+mj-ea"/>
                <a:ea typeface="+mj-ea"/>
              </a:rPr>
              <a:t>：「農業</a:t>
            </a:r>
            <a:r>
              <a:rPr lang="ja-JP" altLang="en-US" sz="1600" dirty="0">
                <a:latin typeface="+mj-ea"/>
                <a:ea typeface="+mj-ea"/>
              </a:rPr>
              <a:t>生産工程管理（</a:t>
            </a:r>
            <a:r>
              <a:rPr lang="en-US" altLang="ja-JP" sz="1600" dirty="0">
                <a:latin typeface="+mj-ea"/>
                <a:ea typeface="+mj-ea"/>
              </a:rPr>
              <a:t>GAP</a:t>
            </a:r>
            <a:r>
              <a:rPr lang="ja-JP" altLang="en-US" sz="1600" dirty="0">
                <a:latin typeface="+mj-ea"/>
                <a:ea typeface="+mj-ea"/>
              </a:rPr>
              <a:t>）と農作業</a:t>
            </a:r>
            <a:r>
              <a:rPr lang="ja-JP" altLang="en-US" sz="1600" dirty="0" smtClean="0">
                <a:latin typeface="+mj-ea"/>
                <a:ea typeface="+mj-ea"/>
              </a:rPr>
              <a:t>安全」</a:t>
            </a:r>
            <a:r>
              <a:rPr lang="en-US" altLang="ja-JP" sz="1600" dirty="0" smtClean="0">
                <a:latin typeface="+mj-ea"/>
                <a:ea typeface="+mj-ea"/>
              </a:rPr>
              <a:t>p18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 smtClean="0">
                <a:latin typeface="+mj-ea"/>
                <a:ea typeface="+mj-ea"/>
              </a:rPr>
              <a:t>「</a:t>
            </a:r>
            <a:r>
              <a:rPr lang="ja-JP" altLang="en-US" sz="1600" dirty="0" err="1" smtClean="0">
                <a:latin typeface="+mj-ea"/>
                <a:ea typeface="+mj-ea"/>
              </a:rPr>
              <a:t>ほ</a:t>
            </a:r>
            <a:r>
              <a:rPr lang="ja-JP" altLang="en-US" sz="1600" dirty="0" smtClean="0">
                <a:latin typeface="+mj-ea"/>
                <a:ea typeface="+mj-ea"/>
              </a:rPr>
              <a:t>場、農道の点検・改善」</a:t>
            </a:r>
            <a:r>
              <a:rPr lang="en-US" altLang="ja-JP" sz="1600" dirty="0" smtClean="0">
                <a:latin typeface="+mj-ea"/>
                <a:ea typeface="+mj-ea"/>
              </a:rPr>
              <a:t>p20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>
                <a:latin typeface="+mj-ea"/>
                <a:ea typeface="+mj-ea"/>
              </a:rPr>
              <a:t>「注意警告板の</a:t>
            </a:r>
            <a:r>
              <a:rPr lang="ja-JP" altLang="en-US" sz="1600" dirty="0" smtClean="0">
                <a:latin typeface="+mj-ea"/>
                <a:ea typeface="+mj-ea"/>
              </a:rPr>
              <a:t>設置」</a:t>
            </a:r>
            <a:r>
              <a:rPr lang="en-US" altLang="ja-JP" sz="1600" dirty="0" smtClean="0">
                <a:latin typeface="+mj-ea"/>
                <a:ea typeface="+mj-ea"/>
              </a:rPr>
              <a:t>p24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>
                <a:latin typeface="+mj-ea"/>
                <a:ea typeface="+mj-ea"/>
              </a:rPr>
              <a:t>「活動体制の</a:t>
            </a:r>
            <a:r>
              <a:rPr lang="ja-JP" altLang="en-US" sz="1600" dirty="0" smtClean="0">
                <a:latin typeface="+mj-ea"/>
                <a:ea typeface="+mj-ea"/>
              </a:rPr>
              <a:t>確立」</a:t>
            </a:r>
            <a:r>
              <a:rPr lang="en-US" altLang="ja-JP" sz="1600" dirty="0" smtClean="0">
                <a:latin typeface="+mj-ea"/>
                <a:ea typeface="+mj-ea"/>
              </a:rPr>
              <a:t>p26</a:t>
            </a:r>
            <a:r>
              <a:rPr lang="ja-JP" altLang="en-US" sz="1600" dirty="0" smtClean="0">
                <a:latin typeface="+mj-ea"/>
                <a:ea typeface="+mj-ea"/>
              </a:rPr>
              <a:t>　参照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909902"/>
              </p:ext>
            </p:extLst>
          </p:nvPr>
        </p:nvGraphicFramePr>
        <p:xfrm>
          <a:off x="461961" y="1148483"/>
          <a:ext cx="8229601" cy="4152725"/>
        </p:xfrm>
        <a:graphic>
          <a:graphicData uri="http://schemas.openxmlformats.org/drawingml/2006/table">
            <a:tbl>
              <a:tblPr/>
              <a:tblGrid>
                <a:gridCol w="1168478"/>
                <a:gridCol w="4611089"/>
                <a:gridCol w="816678"/>
                <a:gridCol w="816678"/>
                <a:gridCol w="816678"/>
              </a:tblGrid>
              <a:tr h="3109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事項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チェック内容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チェック欄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対策</a:t>
                      </a:r>
                      <a:endParaRPr lang="en-US" altLang="ja-JP" sz="2000" b="0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優先</a:t>
                      </a:r>
                      <a:endParaRPr lang="ja-JP" alt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31096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そうだ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ちがう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61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道路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状態・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交通量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交通量の少ない一般道・農道を選んで通行する。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961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坂道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通る坂道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は、勾配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が緩く、天候が悪くても、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スリップ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することなく安全に上下できる。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61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道路幅・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路肩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車両に対して十分な道幅があり、路肩も視認（路肩ポール等を含む）できる。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640778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侵入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・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退出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路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ほ場の進入・退出路がしっかりしている。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7560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4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41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72578" y="189861"/>
            <a:ext cx="8619903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交通量の少ない一般道・農道を選んで通行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する。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2979" y="965789"/>
            <a:ext cx="3491117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公道、交通量、速度</a:t>
            </a:r>
            <a:endParaRPr lang="en-US" altLang="ja-JP" sz="2400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トレーラー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をけん引した乗用トラクター（全長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13m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）の右折時に、後続車両が追い越しをかけてトラクターの前輪に接触、怪我なし。（平成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24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10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14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時頃、男性・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60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3352" y="5157192"/>
            <a:ext cx="865434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トラクターは走行速度が遅いため、交通量の多い道路走行では、他の車両との速度差から、危険な状況が生じる可能性が高く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なります。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578" y="188640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16283" y="4382109"/>
            <a:ext cx="352450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Ⅲ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p87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64" y="965789"/>
            <a:ext cx="5107816" cy="383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8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28537" y="826097"/>
            <a:ext cx="8654343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  <a:endParaRPr lang="ja-JP" altLang="en-US" sz="2400" b="1" dirty="0">
              <a:solidFill>
                <a:srgbClr val="FF0000"/>
              </a:solidFill>
              <a:latin typeface="ＭＳ Ｐゴシック"/>
            </a:endParaRP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①利用する可能性がある道路の交通量を事前に把握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し、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交通量の少ない道路を走行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するようにします。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②このような情報は、家庭内、受託集団などのグループで共有し、その日の道路走行経路を、マップに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して貼り出す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ことも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有効です。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0581" y="189861"/>
            <a:ext cx="8161900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交通量の少ない一般道・農道を選んで通行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する。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8137" y="189860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1026" name="Picture 2" descr="\\ALRIT\Alrit共有\02_農作業安全対策\２８農林水産省予算 安全総合対策\リスクカルテ\指導者研修用資料関係\02 安全講習テキスト 耕種分冊 Ⅱ\イラスト\トラクタ道路走行のコピ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078" y="2996952"/>
            <a:ext cx="6343259" cy="33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7560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1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88513" y="170637"/>
            <a:ext cx="863712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通る坂道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は、勾配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が緩く、天候が悪くても、スリップ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す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る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ことなく安全に上下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できる。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6080" y="5517232"/>
            <a:ext cx="862955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狭く急な坂道は、劣化によって路肩が崩れていたり、草が生い茂って路肩が見えなかったり、雨でスリップ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しやすくなります。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9512" y="1149707"/>
            <a:ext cx="3869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狭い道、坂道、雨（重傷）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降雨後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の狭い坂道を上る途中、スリップして転落しそうになったのでエンジンを止め、ロータリーに足をかけて崖側に退避しようとしたが、トラクター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もろとも７ｍ下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に転落し、頚椎と肋骨を骨折。（平成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24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5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17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時頃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、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79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歳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512" y="188640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2356320" y="5005884"/>
            <a:ext cx="6392144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>
                <a:latin typeface="+mj-ea"/>
                <a:ea typeface="+mj-ea"/>
              </a:rPr>
              <a:t>Ⅳ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p36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57" y="1292173"/>
            <a:ext cx="4806607" cy="360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3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05734" y="1144652"/>
            <a:ext cx="8619902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①危険な坂道は、勾配を緩くする、道路幅を広くするなどして、危険を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取り除くようにします。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②路肩がわかりやすいよう、頻繁に草刈りを行ったり、崩れた路肩を整備するなど、常日頃から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メンテナンスを心がけます。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4" y="3164775"/>
            <a:ext cx="2636896" cy="15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\\ALRIT\Alrit共有\02_農作業安全対策\２８農林水産省予算 安全総合対策\リスクカルテ\指導者研修用資料関係\02 安全講習テキスト 耕種分冊 Ⅱ\イラスト\路肩草刈り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3" y="4797152"/>
            <a:ext cx="2127836" cy="196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583" y="4405461"/>
            <a:ext cx="2637553" cy="197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05461"/>
            <a:ext cx="2637552" cy="197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3017318" y="3164775"/>
            <a:ext cx="5808317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改善事例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道路の改修</a:t>
            </a:r>
            <a:endParaRPr lang="en-US" altLang="ja-JP" sz="2400" b="1" dirty="0">
              <a:solidFill>
                <a:srgbClr val="FF0000"/>
              </a:solidFill>
              <a:latin typeface="ＭＳ Ｐゴシック"/>
            </a:endParaRPr>
          </a:p>
          <a:p>
            <a:r>
              <a:rPr lang="en-US" altLang="ja-JP" sz="2400" dirty="0">
                <a:solidFill>
                  <a:prstClr val="black"/>
                </a:solidFill>
                <a:latin typeface="ＭＳ Ｐゴシック"/>
              </a:rPr>
              <a:t>【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方法</a:t>
            </a:r>
            <a:r>
              <a:rPr lang="en-US" altLang="ja-JP" sz="2400" dirty="0">
                <a:solidFill>
                  <a:prstClr val="black"/>
                </a:solidFill>
                <a:latin typeface="ＭＳ Ｐゴシック"/>
              </a:rPr>
              <a:t>】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傾斜した道路を簡易舗装するとともに、滑り止めを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施工した。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8513" y="98629"/>
            <a:ext cx="863712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通る坂道は、勾配が緩く、天候が悪くても、スリップ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す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る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ことなく安全に上下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できる。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512" y="103104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3563888" y="6420060"/>
            <a:ext cx="429904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ja-JP" sz="1600" dirty="0" smtClean="0">
                <a:latin typeface="+mj-ea"/>
                <a:ea typeface="+mj-ea"/>
              </a:rPr>
              <a:t>（</a:t>
            </a:r>
            <a:r>
              <a:rPr lang="ja-JP" altLang="en-US" sz="1600" dirty="0" smtClean="0">
                <a:latin typeface="+mj-ea"/>
                <a:ea typeface="+mj-ea"/>
              </a:rPr>
              <a:t>国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ja-JP" altLang="en-US" sz="1600" dirty="0" smtClean="0">
                <a:latin typeface="+mj-ea"/>
                <a:ea typeface="+mj-ea"/>
              </a:rPr>
              <a:t>農研機構</a:t>
            </a:r>
            <a:r>
              <a:rPr lang="ja-JP" altLang="ja-JP" sz="1600" dirty="0" smtClean="0">
                <a:latin typeface="+mj-ea"/>
                <a:ea typeface="+mj-ea"/>
              </a:rPr>
              <a:t>「</a:t>
            </a:r>
            <a:r>
              <a:rPr lang="ja-JP" altLang="en-US" sz="1600" dirty="0" smtClean="0">
                <a:latin typeface="+mj-ea"/>
                <a:ea typeface="+mj-ea"/>
              </a:rPr>
              <a:t>改善事例集</a:t>
            </a:r>
            <a:r>
              <a:rPr lang="ja-JP" altLang="ja-JP" sz="1600" dirty="0" smtClean="0">
                <a:latin typeface="+mj-ea"/>
                <a:ea typeface="+mj-ea"/>
              </a:rPr>
              <a:t>」</a:t>
            </a:r>
            <a:r>
              <a:rPr lang="ja-JP" altLang="ja-JP" sz="1600" dirty="0">
                <a:latin typeface="+mj-ea"/>
                <a:ea typeface="+mj-ea"/>
              </a:rPr>
              <a:t>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Ⅲ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p28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179512" y="637560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0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52417" y="242645"/>
            <a:ext cx="8573217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車両に対して十分な道幅があり、路肩も視認（路肩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ポール等を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含む）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できる。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1308" y="5580946"/>
            <a:ext cx="8573216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</a:t>
            </a:r>
            <a:r>
              <a:rPr lang="ja-JP" altLang="en-US" sz="2400" b="1" dirty="0" smtClean="0">
                <a:solidFill>
                  <a:srgbClr val="FF0000"/>
                </a:solidFill>
                <a:latin typeface="ＭＳ Ｐゴシック"/>
              </a:rPr>
              <a:t>≫</a:t>
            </a:r>
            <a:r>
              <a:rPr lang="ja-JP" altLang="en-US" sz="2400" dirty="0" smtClean="0">
                <a:latin typeface="ＭＳ Ｐゴシック"/>
              </a:rPr>
              <a:t>大型のトラクターが多くなり、以前にも増して狭い道路等の走行は危険です。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フレーム等の安全装置の装着は必須です。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7166" y="1290240"/>
            <a:ext cx="37687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事故事例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pPr algn="ctr"/>
            <a:r>
              <a:rPr lang="ja-JP" altLang="en-US" sz="2400" b="1" dirty="0" smtClean="0">
                <a:solidFill>
                  <a:srgbClr val="FF0000"/>
                </a:solidFill>
                <a:latin typeface="ＭＳ Ｐゴシック"/>
              </a:rPr>
              <a:t>安全装置、狭い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通路（死亡）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安全フレーム無しの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小型乗用トラクターで畑の耕</a:t>
            </a:r>
            <a:r>
              <a:rPr lang="ja-JP" altLang="en-US" sz="2400" dirty="0" err="1" smtClean="0">
                <a:solidFill>
                  <a:prstClr val="black"/>
                </a:solidFill>
                <a:latin typeface="ＭＳ Ｐゴシック"/>
              </a:rPr>
              <a:t>うんを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終え、幅</a:t>
            </a:r>
            <a:r>
              <a:rPr lang="en-US" altLang="ja-JP" sz="2400" dirty="0" smtClean="0">
                <a:solidFill>
                  <a:prstClr val="black"/>
                </a:solidFill>
                <a:latin typeface="ＭＳ Ｐゴシック"/>
              </a:rPr>
              <a:t>2.7</a:t>
            </a:r>
            <a:r>
              <a:rPr lang="ja-JP" altLang="en-US" sz="2400" dirty="0" err="1" smtClean="0">
                <a:solidFill>
                  <a:prstClr val="black"/>
                </a:solidFill>
                <a:latin typeface="ＭＳ Ｐゴシック"/>
              </a:rPr>
              <a:t>ｍ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の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通路に出て左旋回したところ、進行方向右側の路肩から</a:t>
            </a:r>
            <a:r>
              <a:rPr lang="en-US" altLang="ja-JP" sz="2400" dirty="0" smtClean="0">
                <a:solidFill>
                  <a:prstClr val="black"/>
                </a:solidFill>
                <a:latin typeface="ＭＳ Ｐゴシック"/>
              </a:rPr>
              <a:t>2.9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ｍ（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斜度</a:t>
            </a:r>
            <a:r>
              <a:rPr lang="en-US" altLang="ja-JP" sz="2400" dirty="0" smtClean="0">
                <a:solidFill>
                  <a:prstClr val="black"/>
                </a:solidFill>
                <a:latin typeface="ＭＳ Ｐゴシック"/>
              </a:rPr>
              <a:t>60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度）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の崖下に転落転倒。トラクターの下敷きとなり、死亡。（平成</a:t>
            </a:r>
            <a:r>
              <a:rPr lang="en-US" altLang="ja-JP" sz="2400" dirty="0">
                <a:solidFill>
                  <a:prstClr val="black"/>
                </a:solidFill>
                <a:latin typeface="ＭＳ Ｐゴシック"/>
              </a:rPr>
              <a:t>26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年</a:t>
            </a:r>
            <a:r>
              <a:rPr lang="en-US" altLang="ja-JP" sz="2400" dirty="0" smtClean="0">
                <a:solidFill>
                  <a:prstClr val="black"/>
                </a:solidFill>
                <a:latin typeface="ＭＳ Ｐゴシック"/>
              </a:rPr>
              <a:t>6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ＭＳ Ｐゴシック"/>
              </a:rPr>
              <a:t>19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時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頃、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男性・</a:t>
            </a:r>
            <a:r>
              <a:rPr lang="en-US" altLang="ja-JP" sz="2400" dirty="0" smtClean="0">
                <a:solidFill>
                  <a:prstClr val="black"/>
                </a:solidFill>
                <a:latin typeface="ＭＳ Ｐゴシック"/>
              </a:rPr>
              <a:t>85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歳）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1520" y="266451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280193" y="4963652"/>
            <a:ext cx="42977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>
                <a:latin typeface="+mj-ea"/>
                <a:ea typeface="+mj-ea"/>
              </a:rPr>
              <a:t>Ⅳ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p92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90240"/>
            <a:ext cx="4866214" cy="365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318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2317</Words>
  <Application>Microsoft Office PowerPoint</Application>
  <PresentationFormat>画面に合わせる (4:3)</PresentationFormat>
  <Paragraphs>271</Paragraphs>
  <Slides>24</Slides>
  <Notes>20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26" baseType="lpstr">
      <vt:lpstr>1_Office ​​テーマ</vt:lpstr>
      <vt:lpstr>2_Office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業務部長</dc:creator>
  <cp:lastModifiedBy>Kawamura</cp:lastModifiedBy>
  <cp:revision>71</cp:revision>
  <cp:lastPrinted>2017-02-01T01:37:48Z</cp:lastPrinted>
  <dcterms:created xsi:type="dcterms:W3CDTF">2016-12-27T00:42:35Z</dcterms:created>
  <dcterms:modified xsi:type="dcterms:W3CDTF">2017-03-24T08:17:04Z</dcterms:modified>
</cp:coreProperties>
</file>