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2" r:id="rId4"/>
    <p:sldId id="261" r:id="rId5"/>
  </p:sldIdLst>
  <p:sldSz cx="6858000" cy="9906000" type="A4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72" y="30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LRIT\Alrit&#20849;&#26377;\02_&#36786;&#20316;&#26989;&#23433;&#20840;&#23550;&#31574;\&#65298;&#65304;&#36786;&#26519;&#27700;&#29987;&#30465;&#20104;&#31639;%20&#23433;&#20840;&#32207;&#21512;&#23550;&#31574;\&#12522;&#12473;&#12463;&#12459;&#12523;&#12486;\&#25351;&#23566;&#32773;&#30740;&#20462;&#29992;&#36039;&#26009;&#38306;&#20418;\02%20&#23433;&#20840;&#35611;&#32722;&#12486;&#12461;&#12473;&#12488;%20&#32789;&#31278;&#20998;&#20874;%20&#8545;\&#12488;&#12521;&#12463;&#12479;&#12540;&#27515;&#20129;&#20107;&#25925;&#21407;&#22240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4.6556858688436301E-2"/>
          <c:w val="0.94960877362832696"/>
          <c:h val="0.90688628262312743"/>
        </c:manualLayout>
      </c:layout>
      <c:pie3DChart>
        <c:varyColors val="1"/>
        <c:ser>
          <c:idx val="0"/>
          <c:order val="0"/>
          <c:explosion val="25"/>
          <c:cat>
            <c:strRef>
              <c:f>乗用トラクタ死亡事故原因!$B$4:$B$11</c:f>
              <c:strCache>
                <c:ptCount val="8"/>
                <c:pt idx="0">
                  <c:v>転倒・転落（ほ場内）</c:v>
                </c:pt>
                <c:pt idx="1">
                  <c:v>転倒・転落（道路）</c:v>
                </c:pt>
                <c:pt idx="2">
                  <c:v>挟まれ</c:v>
                </c:pt>
                <c:pt idx="3">
                  <c:v>ひかれ</c:v>
                </c:pt>
                <c:pt idx="4">
                  <c:v>機械からの転落</c:v>
                </c:pt>
                <c:pt idx="5">
                  <c:v>回転部への巻き込まれ</c:v>
                </c:pt>
                <c:pt idx="6">
                  <c:v>道路上での自動車との衝突</c:v>
                </c:pt>
                <c:pt idx="7">
                  <c:v>その他</c:v>
                </c:pt>
              </c:strCache>
            </c:strRef>
          </c:cat>
          <c:val>
            <c:numRef>
              <c:f>乗用トラクタ死亡事故原因!$D$4:$D$11</c:f>
              <c:numCache>
                <c:formatCode>0%</c:formatCode>
                <c:ptCount val="8"/>
                <c:pt idx="0">
                  <c:v>0.50526315789473686</c:v>
                </c:pt>
                <c:pt idx="1">
                  <c:v>0.28421052631578947</c:v>
                </c:pt>
                <c:pt idx="2">
                  <c:v>4.2105263157894736E-2</c:v>
                </c:pt>
                <c:pt idx="3">
                  <c:v>4.2105263157894736E-2</c:v>
                </c:pt>
                <c:pt idx="4">
                  <c:v>4.2105263157894736E-2</c:v>
                </c:pt>
                <c:pt idx="5">
                  <c:v>3.1578947368421054E-2</c:v>
                </c:pt>
                <c:pt idx="6">
                  <c:v>2.1052631578947368E-2</c:v>
                </c:pt>
                <c:pt idx="7">
                  <c:v>3.1578947368421054E-2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05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85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53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40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67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81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27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15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18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28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52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62F41-6040-4AC4-A588-A93152FF1EF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348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47081" y="8697416"/>
            <a:ext cx="5763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平成２８年度農作業安全総合対策推進事業</a:t>
            </a:r>
          </a:p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一般社団法人全国農業改良普及支援協会</a:t>
            </a:r>
          </a:p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一般社団法人日本農業機械化協会</a:t>
            </a:r>
          </a:p>
        </p:txBody>
      </p:sp>
      <p:pic>
        <p:nvPicPr>
          <p:cNvPr id="4" name="Picture 2" descr="http://www.maff.go.jp/j/seisan/sien/sizai/s_kikaika/anzen/img/03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0" y="345408"/>
            <a:ext cx="5851961" cy="82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2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07162" y="1280592"/>
            <a:ext cx="6461138" cy="856895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640" y="203527"/>
            <a:ext cx="6461136" cy="461665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FF00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08720" y="200472"/>
            <a:ext cx="50639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最も危険な産業でいいですか？！！</a:t>
            </a:r>
            <a:endParaRPr kumimoji="1" lang="ja-JP" altLang="en-US" sz="24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7162" y="662138"/>
            <a:ext cx="6461138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農作業は、他の業種に比べて、死亡事故が多く、建設業とほぼ同じ死亡者数で、全体の従事者数を考慮すると大変危険な仕事です！</a:t>
            </a:r>
            <a:endParaRPr lang="ja-JP" altLang="en-US" sz="1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7358" y="9326324"/>
            <a:ext cx="6432418" cy="46166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chemeClr val="bg1"/>
                </a:solidFill>
              </a:rPr>
              <a:t>表紙のイラストは</a:t>
            </a:r>
            <a:r>
              <a:rPr lang="en-US" altLang="ja-JP" sz="1200" dirty="0" smtClean="0">
                <a:solidFill>
                  <a:schemeClr val="bg1"/>
                </a:solidFill>
              </a:rPr>
              <a:t>H28</a:t>
            </a:r>
            <a:r>
              <a:rPr lang="ja-JP" altLang="en-US" sz="1200" dirty="0">
                <a:solidFill>
                  <a:schemeClr val="bg1"/>
                </a:solidFill>
              </a:rPr>
              <a:t>「農作業安全ポスターデザインコンテスト</a:t>
            </a:r>
            <a:r>
              <a:rPr lang="ja-JP" altLang="en-US" sz="1200" dirty="0" smtClean="0">
                <a:solidFill>
                  <a:schemeClr val="bg1"/>
                </a:solidFill>
              </a:rPr>
              <a:t>」日本農業新聞賞（奈良県　大村泰久さん</a:t>
            </a:r>
            <a:r>
              <a:rPr lang="ja-JP" altLang="en-US" sz="1200" dirty="0" smtClean="0">
                <a:solidFill>
                  <a:schemeClr val="bg1"/>
                </a:solidFill>
              </a:rPr>
              <a:t>）の作品です。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11917" y="1513883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乗用トラクターの死亡原因</a:t>
            </a:r>
            <a:endParaRPr lang="ja-JP" altLang="en-US" sz="1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361438"/>
              </p:ext>
            </p:extLst>
          </p:nvPr>
        </p:nvGraphicFramePr>
        <p:xfrm>
          <a:off x="278150" y="1639978"/>
          <a:ext cx="3633767" cy="17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2426629" y="2071520"/>
            <a:ext cx="9925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転倒・転落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（</a:t>
            </a:r>
            <a:r>
              <a:rPr kumimoji="0" lang="ja-JP" alt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ほ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場内）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51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％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52245" y="2287544"/>
            <a:ext cx="9925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転倒・転落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（道路）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28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％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3956" y="1293522"/>
            <a:ext cx="32976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乗用トラクターによる事故の実態</a:t>
            </a:r>
            <a:endParaRPr lang="ja-JP" altLang="en-US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64253" y="1892370"/>
            <a:ext cx="291297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平成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26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年に発生した農作業死亡事故のうち、乗用トラクターによる死亡事故が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27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％を占めています。乗用トラクターによる事故の実に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割近くが、</a:t>
            </a:r>
            <a:r>
              <a:rPr kumimoji="0" lang="ja-JP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ほ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場や道路からの転倒・転落によるものです。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3956" y="3285827"/>
            <a:ext cx="6333274" cy="338554"/>
          </a:xfrm>
          <a:prstGeom prst="rect">
            <a:avLst/>
          </a:prstGeom>
          <a:solidFill>
            <a:srgbClr val="EEECE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安全キャブもしくはフレーム付きの乗用トラクターを使用している。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3955" y="3655696"/>
            <a:ext cx="6333273" cy="738664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改善のポイント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農作業事故の現状を知り、積極的な対策を講じましょう。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kern="0" dirty="0">
                <a:solidFill>
                  <a:prstClr val="black"/>
                </a:solidFill>
                <a:latin typeface="ＭＳ Ｐゴシック"/>
              </a:rPr>
              <a:t>　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安全キャブ・フレームの効果を高めるため、シートベルトの着用を！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5" y="4432350"/>
            <a:ext cx="1900729" cy="14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882" y="4432350"/>
            <a:ext cx="1336314" cy="144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78" y="4558873"/>
            <a:ext cx="1494056" cy="12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十字形 22"/>
          <p:cNvSpPr/>
          <p:nvPr/>
        </p:nvSpPr>
        <p:spPr>
          <a:xfrm>
            <a:off x="2306280" y="4972803"/>
            <a:ext cx="443702" cy="384706"/>
          </a:xfrm>
          <a:prstGeom prst="plus">
            <a:avLst>
              <a:gd name="adj" fmla="val 35046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5" name="等号 24"/>
          <p:cNvSpPr/>
          <p:nvPr/>
        </p:nvSpPr>
        <p:spPr>
          <a:xfrm>
            <a:off x="4567230" y="4978999"/>
            <a:ext cx="504056" cy="372314"/>
          </a:xfrm>
          <a:prstGeom prst="mathEqual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61388" y="6415961"/>
            <a:ext cx="3527651" cy="95410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改善のポイント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取扱説明書や販売店の説明などで、自動車とは異なるトラクターの特性を知り、安全で効率的な運転・操作を身につけましょう。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</p:txBody>
      </p:sp>
      <p:pic>
        <p:nvPicPr>
          <p:cNvPr id="27" name="Picture 3" descr="\\ALRIT\Alrit共有\02_農作業安全対策\２８農林水産省予算 安全総合対策\リスクカルテ\指導者研修用資料関係\02 安全講習テキスト 耕種分冊 Ⅱ\イラスト\ブレーキ連結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8" y="7428534"/>
            <a:ext cx="2637729" cy="177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49" y="7472120"/>
            <a:ext cx="1811604" cy="134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243956" y="6022380"/>
            <a:ext cx="6333273" cy="338554"/>
          </a:xfrm>
          <a:prstGeom prst="rect">
            <a:avLst/>
          </a:prstGeom>
          <a:solidFill>
            <a:srgbClr val="EEECE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作業終了後、</a:t>
            </a:r>
            <a:r>
              <a:rPr kumimoji="0" lang="ja-JP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ほ</a:t>
            </a: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場を出る前にブレーキ連結を確認している。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76674" y="6415961"/>
            <a:ext cx="2700555" cy="95410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追加のポイント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①新型のトラクターには片ブレーキ防止装置が装備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②ブレーキの遊びの調整を！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11917" y="8810655"/>
            <a:ext cx="266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常時は連結され、必要な時にだけ連結を解除して片ブレーキとなる装置</a:t>
            </a:r>
          </a:p>
        </p:txBody>
      </p:sp>
    </p:spTree>
    <p:extLst>
      <p:ext uri="{BB962C8B-B14F-4D97-AF65-F5344CB8AC3E}">
        <p14:creationId xmlns:p14="http://schemas.microsoft.com/office/powerpoint/2010/main" val="411101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47081" y="8697416"/>
            <a:ext cx="5763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平成２８年度農作業安全総合対策推進事業</a:t>
            </a:r>
          </a:p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一般社団法人全国農業改良普及支援協会</a:t>
            </a:r>
          </a:p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一般社団法人日本農業機械化協会</a:t>
            </a:r>
          </a:p>
        </p:txBody>
      </p:sp>
      <p:pic>
        <p:nvPicPr>
          <p:cNvPr id="4" name="Picture 2" descr="http://www.maff.go.jp/j/seisan/sien/sizai/s_kikaika/anzen/img/03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0" y="345408"/>
            <a:ext cx="5851961" cy="82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0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17358" y="1712639"/>
            <a:ext cx="6450942" cy="8022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640" y="238366"/>
            <a:ext cx="6461136" cy="461665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FF00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08720" y="235311"/>
            <a:ext cx="50639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最も危険な産業でいいですか？！！</a:t>
            </a:r>
            <a:endParaRPr kumimoji="1" lang="ja-JP" altLang="en-US" sz="24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7162" y="696977"/>
            <a:ext cx="6461138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農作業は、他の業種に比べて、死亡事故が多く、建設業とほぼ同じ死亡者数で、全体の従事者数を考慮すると大変危険な仕事です！</a:t>
            </a:r>
            <a:endParaRPr lang="ja-JP" altLang="en-US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7358" y="9273480"/>
            <a:ext cx="645094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chemeClr val="bg1"/>
                </a:solidFill>
              </a:rPr>
              <a:t>表紙のイラストは</a:t>
            </a:r>
            <a:r>
              <a:rPr lang="en-US" altLang="ja-JP" sz="1200" dirty="0" smtClean="0">
                <a:solidFill>
                  <a:schemeClr val="bg1"/>
                </a:solidFill>
              </a:rPr>
              <a:t>H28</a:t>
            </a:r>
            <a:r>
              <a:rPr lang="ja-JP" altLang="en-US" sz="1200" dirty="0">
                <a:solidFill>
                  <a:schemeClr val="bg1"/>
                </a:solidFill>
              </a:rPr>
              <a:t>「農作業安全ポスターデザインコンテスト</a:t>
            </a:r>
            <a:r>
              <a:rPr lang="ja-JP" altLang="en-US" sz="1200" dirty="0">
                <a:solidFill>
                  <a:schemeClr val="bg1"/>
                </a:solidFill>
              </a:rPr>
              <a:t>」日本農業新聞賞（奈良県　大村泰久さん）の</a:t>
            </a:r>
            <a:r>
              <a:rPr lang="ja-JP" altLang="en-US" sz="1200" dirty="0" smtClean="0">
                <a:solidFill>
                  <a:schemeClr val="bg1"/>
                </a:solidFill>
              </a:rPr>
              <a:t>作品です。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0423" y="1741215"/>
            <a:ext cx="261481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刈払機事故の４つの特徴</a:t>
            </a:r>
            <a:endParaRPr lang="ja-JP" altLang="en-US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52202" y="2144688"/>
            <a:ext cx="6173141" cy="166326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8794" y="2207229"/>
            <a:ext cx="308098" cy="307777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１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8794" y="2999158"/>
            <a:ext cx="308098" cy="307777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２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49084" y="2207229"/>
            <a:ext cx="313353" cy="307777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３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49084" y="2999158"/>
            <a:ext cx="308098" cy="307777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４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2612" y="2149143"/>
            <a:ext cx="254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傾斜面・法面での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滑りや転倒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による事故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2612" y="2600503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●傾斜地・法面は滑りやすい</a:t>
            </a:r>
            <a:endParaRPr kumimoji="0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⇒</a:t>
            </a: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小段の設置、スパイク靴の着用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2612" y="2956091"/>
            <a:ext cx="2457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回転刃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の事故（接触、飛散物）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2612" y="3184756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●キックバックや小石、チップの飛散</a:t>
            </a:r>
            <a:endParaRPr kumimoji="0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⇒</a:t>
            </a: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防護の徹底、飛散物カバーを外さない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62436" y="2149143"/>
            <a:ext cx="257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事前の環境確認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で防ぐことができた事故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62436" y="2600503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●草むらの中に潜む杭や空き缶など</a:t>
            </a:r>
            <a:endParaRPr kumimoji="0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⇒</a:t>
            </a: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慣れた場所でも事前確認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62436" y="2956091"/>
            <a:ext cx="2662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エンジンを止めず</a:t>
            </a: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に起こった事故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62436" y="3184756"/>
            <a:ext cx="266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●回転を止めず、草の詰まりなどを除こうとして</a:t>
            </a:r>
            <a:endParaRPr kumimoji="0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⇒</a:t>
            </a: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確実にエンジンを切ってから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3871" y="4249143"/>
            <a:ext cx="3305213" cy="95410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改善のポイント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法面そのものの傾斜改善には、大掛かりな土木工事が必要となり、長い法面には小段を設けるのが現実的です。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</p:txBody>
      </p:sp>
      <p:pic>
        <p:nvPicPr>
          <p:cNvPr id="28" name="Picture 2" descr="\\ALRIT\Alrit共有\02_農作業安全対策\２８農林水産省予算 安全総合対策\リスクカルテ\指導者研修用資料関係\02 安全講習テキスト 耕種分冊 Ⅱ\イラスト\草刈り法面小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5241017"/>
            <a:ext cx="1487729" cy="12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280423" y="3907719"/>
            <a:ext cx="6320402" cy="338554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滑りやすい傾斜地だが、法面途中に足場や小段が設けてある。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703132" y="4263862"/>
            <a:ext cx="2822211" cy="95410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改善事例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小段の造成</a:t>
            </a:r>
            <a:endParaRPr kumimoji="0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＜富山県の事例＞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地元農協が中心となって行政や関係機関と連携して小段を設置。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5272498"/>
            <a:ext cx="1679585" cy="125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\\ALRIT\Alrit共有\02_農作業安全対策\２８農林水産省予算 安全総合対策\リスクカルテ\指導者研修用資料関係\02 安全講習テキスト 耕種分冊 Ⅱ\イラスト\刈払い機安全装備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3" y="6947590"/>
            <a:ext cx="2192654" cy="22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280423" y="6558662"/>
            <a:ext cx="6301352" cy="338554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飛散カバーなど、安全装置を装備して適切に使用している。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40464" y="6947590"/>
            <a:ext cx="3984877" cy="95410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改善のポイント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安全装置には、飛散物防護カバー、緊急離脱装置、停止スイッチ、トリガー式スロットルなどがあり、適切な使用が重要です。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780928" y="7959913"/>
            <a:ext cx="2368706" cy="1169551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追加のポイント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刈払機の使用前に刃の固定を確認したり、定期的に機械の点検を実施することは、機械作業の基本です。</a:t>
            </a:r>
          </a:p>
        </p:txBody>
      </p:sp>
      <p:pic>
        <p:nvPicPr>
          <p:cNvPr id="1026" name="Picture 2" descr="\\ALRIT\Alrit共有\02_農作業安全対策\２８農林水産省予算 安全総合対策\リスクカルテ\指導者研修用資料関係\02 安全講習テキスト 耕種分冊 Ⅱ\イラスト\刈払い機刃の確認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89" y="7975629"/>
            <a:ext cx="944867" cy="122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3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385</Words>
  <Application>Microsoft Office PowerPoint</Application>
  <PresentationFormat>A4 210 x 297 mm</PresentationFormat>
  <Paragraphs>60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業務部長</dc:creator>
  <cp:lastModifiedBy>業務部長</cp:lastModifiedBy>
  <cp:revision>38</cp:revision>
  <cp:lastPrinted>2016-11-14T04:34:56Z</cp:lastPrinted>
  <dcterms:created xsi:type="dcterms:W3CDTF">2016-10-12T07:09:31Z</dcterms:created>
  <dcterms:modified xsi:type="dcterms:W3CDTF">2017-03-08T00:40:00Z</dcterms:modified>
</cp:coreProperties>
</file>